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88" r:id="rId5"/>
    <p:sldId id="289" r:id="rId6"/>
    <p:sldId id="293" r:id="rId7"/>
    <p:sldId id="295" r:id="rId8"/>
    <p:sldId id="296" r:id="rId9"/>
    <p:sldId id="300" r:id="rId10"/>
    <p:sldId id="327" r:id="rId11"/>
    <p:sldId id="298" r:id="rId12"/>
    <p:sldId id="297" r:id="rId13"/>
    <p:sldId id="301" r:id="rId14"/>
    <p:sldId id="311" r:id="rId15"/>
    <p:sldId id="302" r:id="rId16"/>
    <p:sldId id="303" r:id="rId17"/>
    <p:sldId id="304" r:id="rId18"/>
    <p:sldId id="312" r:id="rId19"/>
    <p:sldId id="305" r:id="rId20"/>
    <p:sldId id="307" r:id="rId21"/>
    <p:sldId id="313" r:id="rId22"/>
    <p:sldId id="324" r:id="rId23"/>
    <p:sldId id="306" r:id="rId24"/>
    <p:sldId id="325" r:id="rId25"/>
    <p:sldId id="314" r:id="rId26"/>
    <p:sldId id="326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C05BB"/>
    <a:srgbClr val="FF0066"/>
    <a:srgbClr val="006600"/>
    <a:srgbClr val="CC0000"/>
    <a:srgbClr val="800080"/>
    <a:srgbClr val="00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072312" cy="2438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УНИВЕРСАЛЬНЫЙ КОМПЛЕКС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АРТИКУЛЯЦИОННОЙ </a:t>
            </a:r>
            <a:r>
              <a:rPr lang="ru-RU" sz="3600" b="1" dirty="0">
                <a:solidFill>
                  <a:srgbClr val="FFFF00"/>
                </a:solidFill>
              </a:rPr>
              <a:t>ГИМНАСТИКИ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для детей 2-7 лет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4800600"/>
            <a:ext cx="5548312" cy="2209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Мишина 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Наталья 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Васильевна, учитель-логопед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МБУ ДО Центр «Родник»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Муравьева\Downloads\логоп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87" y="2715638"/>
            <a:ext cx="3123424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43000" y="533400"/>
            <a:ext cx="7086600" cy="68580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«Заборчик – Колечко»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28600" y="1295400"/>
            <a:ext cx="8458200" cy="9144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2400" dirty="0"/>
              <a:t>Зубы сомкнуты.</a:t>
            </a:r>
          </a:p>
          <a:p>
            <a:pPr lvl="0" algn="ctr">
              <a:buNone/>
            </a:pPr>
            <a:r>
              <a:rPr lang="ru-RU" sz="2400" dirty="0"/>
              <a:t> Губами имитируются звуки И-О.</a:t>
            </a:r>
          </a:p>
        </p:txBody>
      </p:sp>
      <p:pic>
        <p:nvPicPr>
          <p:cNvPr id="12" name="Рисунок 11" descr="артикуляционн. гимнастика (11).jpg"/>
          <p:cNvPicPr/>
          <p:nvPr/>
        </p:nvPicPr>
        <p:blipFill>
          <a:blip r:embed="rId2" cstate="print"/>
          <a:srcRect t="21954"/>
          <a:stretch>
            <a:fillRect/>
          </a:stretch>
        </p:blipFill>
        <p:spPr>
          <a:xfrm>
            <a:off x="533400" y="2590800"/>
            <a:ext cx="4343400" cy="3048000"/>
          </a:xfrm>
          <a:prstGeom prst="rect">
            <a:avLst/>
          </a:prstGeom>
        </p:spPr>
      </p:pic>
      <p:pic>
        <p:nvPicPr>
          <p:cNvPr id="13" name="Рисунок 12" descr="артикуляционн. гимнастика (12).jpg"/>
          <p:cNvPicPr/>
          <p:nvPr/>
        </p:nvPicPr>
        <p:blipFill>
          <a:blip r:embed="rId3" cstate="print"/>
          <a:srcRect l="29251" t="24831" r="29251" b="6478"/>
          <a:stretch>
            <a:fillRect/>
          </a:stretch>
        </p:blipFill>
        <p:spPr>
          <a:xfrm>
            <a:off x="5638800" y="2667000"/>
            <a:ext cx="2819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7391400" cy="43815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«Заборчик – Дудочка»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458200" cy="6858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2400" dirty="0"/>
              <a:t>Губами имитируются звуки И-У.</a:t>
            </a:r>
          </a:p>
        </p:txBody>
      </p:sp>
      <p:pic>
        <p:nvPicPr>
          <p:cNvPr id="7" name="Рисунок 6" descr="артикуляционн. гимнастика (13).jpg"/>
          <p:cNvPicPr/>
          <p:nvPr/>
        </p:nvPicPr>
        <p:blipFill>
          <a:blip r:embed="rId2" cstate="print"/>
          <a:srcRect l="10894" t="17311" r="10894" b="7419"/>
          <a:stretch>
            <a:fillRect/>
          </a:stretch>
        </p:blipFill>
        <p:spPr>
          <a:xfrm>
            <a:off x="5715000" y="2819400"/>
            <a:ext cx="2971800" cy="2362200"/>
          </a:xfrm>
          <a:prstGeom prst="rect">
            <a:avLst/>
          </a:prstGeom>
        </p:spPr>
      </p:pic>
      <p:pic>
        <p:nvPicPr>
          <p:cNvPr id="12" name="Рисунок 11" descr="артикуляционн. гимнастика (11).jpg"/>
          <p:cNvPicPr/>
          <p:nvPr/>
        </p:nvPicPr>
        <p:blipFill>
          <a:blip r:embed="rId3" cstate="print"/>
          <a:srcRect t="21954"/>
          <a:stretch>
            <a:fillRect/>
          </a:stretch>
        </p:blipFill>
        <p:spPr>
          <a:xfrm>
            <a:off x="304800" y="2667000"/>
            <a:ext cx="4316080" cy="2584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981200"/>
            <a:ext cx="2514600" cy="4419600"/>
          </a:xfrm>
        </p:spPr>
        <p:txBody>
          <a:bodyPr>
            <a:noAutofit/>
          </a:bodyPr>
          <a:lstStyle/>
          <a:p>
            <a:r>
              <a:rPr lang="ru-RU" sz="2400" dirty="0"/>
              <a:t>Улыбка. Рот открыт. Положить широкий расслабленный край языка на нижнюю губу и удерживать его 5 – 10 сек.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2743200" cy="76200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«Лепешка»</a:t>
            </a:r>
          </a:p>
        </p:txBody>
      </p:sp>
      <p:pic>
        <p:nvPicPr>
          <p:cNvPr id="6" name="Рисунок 5" descr="артикуляционн. гимнастика (3).jpg"/>
          <p:cNvPicPr/>
          <p:nvPr/>
        </p:nvPicPr>
        <p:blipFill>
          <a:blip r:embed="rId2" cstate="print"/>
          <a:srcRect l="8080" t="17082" r="4040"/>
          <a:stretch>
            <a:fillRect/>
          </a:stretch>
        </p:blipFill>
        <p:spPr>
          <a:xfrm rot="398520">
            <a:off x="3257329" y="1355200"/>
            <a:ext cx="5065955" cy="37057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981200"/>
            <a:ext cx="2514600" cy="4419600"/>
          </a:xfrm>
        </p:spPr>
        <p:txBody>
          <a:bodyPr>
            <a:noAutofit/>
          </a:bodyPr>
          <a:lstStyle/>
          <a:p>
            <a:r>
              <a:rPr lang="ru-RU" sz="2400" dirty="0"/>
              <a:t>Рот открыт. Высунуть узкий напряженный язык вперед, не касаясь зубов и губ. Удерживать 5 – 10 сек.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2743200" cy="762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«Иголочка»</a:t>
            </a:r>
          </a:p>
        </p:txBody>
      </p:sp>
      <p:pic>
        <p:nvPicPr>
          <p:cNvPr id="7" name="Рисунок 6" descr="артикуляционн. гимнастика (24).jpg"/>
          <p:cNvPicPr/>
          <p:nvPr/>
        </p:nvPicPr>
        <p:blipFill>
          <a:blip r:embed="rId2" cstate="print">
            <a:lum bright="-12000" contrast="42000"/>
          </a:blip>
          <a:srcRect l="14078" t="9276" r="6498" b="7214"/>
          <a:stretch>
            <a:fillRect/>
          </a:stretch>
        </p:blipFill>
        <p:spPr>
          <a:xfrm rot="368308">
            <a:off x="3308245" y="1551953"/>
            <a:ext cx="4981639" cy="34166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00200" y="762000"/>
            <a:ext cx="4878388" cy="65935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Лепешка - Иголочка</a:t>
            </a:r>
          </a:p>
        </p:txBody>
      </p:sp>
      <p:pic>
        <p:nvPicPr>
          <p:cNvPr id="7" name="Рисунок 6" descr="артикуляционн. гимнастика (24).jpg"/>
          <p:cNvPicPr/>
          <p:nvPr/>
        </p:nvPicPr>
        <p:blipFill>
          <a:blip r:embed="rId2" cstate="print">
            <a:lum bright="-12000" contrast="42000"/>
          </a:blip>
          <a:srcRect l="14078" t="9276" r="6498" b="7214"/>
          <a:stretch>
            <a:fillRect/>
          </a:stretch>
        </p:blipFill>
        <p:spPr>
          <a:xfrm rot="20610538">
            <a:off x="4453040" y="2714561"/>
            <a:ext cx="4432791" cy="2343277"/>
          </a:xfrm>
          <a:prstGeom prst="rect">
            <a:avLst/>
          </a:prstGeom>
        </p:spPr>
      </p:pic>
      <p:pic>
        <p:nvPicPr>
          <p:cNvPr id="10" name="Содержимое 9" descr="артикуляционн. гимнастика (3)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8080" t="17082" r="4040"/>
          <a:stretch>
            <a:fillRect/>
          </a:stretch>
        </p:blipFill>
        <p:spPr>
          <a:xfrm rot="21198990">
            <a:off x="143132" y="2465041"/>
            <a:ext cx="4545275" cy="2725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2514600" cy="54102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Улыбка. Рот открыт. Движения языка: </a:t>
            </a:r>
          </a:p>
          <a:p>
            <a:r>
              <a:rPr lang="ru-RU" sz="2400" dirty="0"/>
              <a:t>а) к носу -  к подбородку;</a:t>
            </a:r>
          </a:p>
          <a:p>
            <a:r>
              <a:rPr lang="ru-RU" sz="2400" dirty="0"/>
              <a:t>б) к верхней губе - к нижней губе;</a:t>
            </a:r>
          </a:p>
          <a:p>
            <a:r>
              <a:rPr lang="ru-RU" sz="2400" dirty="0"/>
              <a:t>в) к верхним резцам - к нижним. Нижняя челюсть неподвижна.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381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«Качели»</a:t>
            </a:r>
          </a:p>
        </p:txBody>
      </p:sp>
      <p:pic>
        <p:nvPicPr>
          <p:cNvPr id="6" name="Рисунок 5" descr="артикуляционн. гимнастика (4).jpg"/>
          <p:cNvPicPr/>
          <p:nvPr/>
        </p:nvPicPr>
        <p:blipFill>
          <a:blip r:embed="rId2" cstate="print"/>
          <a:srcRect l="17761" t="4321" r="13691"/>
          <a:stretch>
            <a:fillRect/>
          </a:stretch>
        </p:blipFill>
        <p:spPr>
          <a:xfrm rot="300377">
            <a:off x="3973719" y="1219221"/>
            <a:ext cx="3664330" cy="39123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2514600" cy="5410200"/>
          </a:xfrm>
        </p:spPr>
        <p:txBody>
          <a:bodyPr>
            <a:noAutofit/>
          </a:bodyPr>
          <a:lstStyle/>
          <a:p>
            <a:r>
              <a:rPr lang="ru-RU" sz="2400" dirty="0"/>
              <a:t>Раскрыть рот, напряженный кончик языка поставить на «бугорки» (альвеолы), медленно кончиком языка проводить по небу вперед-назад.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53340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«Кисточка»</a:t>
            </a:r>
          </a:p>
        </p:txBody>
      </p:sp>
      <p:pic>
        <p:nvPicPr>
          <p:cNvPr id="7" name="Рисунок 6" descr="артикуляционн. гимнастика (16).jpg"/>
          <p:cNvPicPr/>
          <p:nvPr/>
        </p:nvPicPr>
        <p:blipFill>
          <a:blip r:embed="rId2" cstate="print"/>
          <a:srcRect l="7732" t="7179" r="1473"/>
          <a:stretch>
            <a:fillRect/>
          </a:stretch>
        </p:blipFill>
        <p:spPr>
          <a:xfrm rot="445548">
            <a:off x="3252737" y="1306565"/>
            <a:ext cx="5075655" cy="35688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2438400" cy="33528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Открыть рот. Кончик языка упирается в нижние зубы, выгнуть переднюю часть языка.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«Кошка сердится»</a:t>
            </a:r>
          </a:p>
        </p:txBody>
      </p:sp>
      <p:pic>
        <p:nvPicPr>
          <p:cNvPr id="6" name="Рисунок 5" descr="артикуляционн. гимнастика (8).jpg"/>
          <p:cNvPicPr/>
          <p:nvPr/>
        </p:nvPicPr>
        <p:blipFill>
          <a:blip r:embed="rId2" cstate="print"/>
          <a:srcRect l="6243" t="5247" r="7712"/>
          <a:stretch>
            <a:fillRect/>
          </a:stretch>
        </p:blipFill>
        <p:spPr>
          <a:xfrm rot="450541">
            <a:off x="2797888" y="971043"/>
            <a:ext cx="5834223" cy="46111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2362200" cy="685801"/>
          </a:xfrm>
        </p:spPr>
        <p:txBody>
          <a:bodyPr>
            <a:noAutofit/>
          </a:bodyPr>
          <a:lstStyle/>
          <a:p>
            <a:r>
              <a:rPr lang="ru-RU" sz="4000" dirty="0"/>
              <a:t>Катушка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1905000"/>
            <a:ext cx="2438400" cy="4267200"/>
          </a:xfrm>
        </p:spPr>
        <p:txBody>
          <a:bodyPr>
            <a:noAutofit/>
          </a:bodyPr>
          <a:lstStyle/>
          <a:p>
            <a:r>
              <a:rPr lang="ru-RU" sz="2800" dirty="0"/>
              <a:t>Кончик языка за нижними зубами, высунуть язык  как можно дальше вперед. </a:t>
            </a:r>
          </a:p>
        </p:txBody>
      </p:sp>
      <p:pic>
        <p:nvPicPr>
          <p:cNvPr id="5" name="Рисунок 4" descr="артикуляционн. гимнастика (9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23" r="5523"/>
          <a:stretch>
            <a:fillRect/>
          </a:stretch>
        </p:blipFill>
        <p:spPr>
          <a:xfrm rot="273813">
            <a:off x="2928236" y="693370"/>
            <a:ext cx="5758847" cy="490357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2438400" cy="5334000"/>
          </a:xfrm>
        </p:spPr>
        <p:txBody>
          <a:bodyPr>
            <a:noAutofit/>
          </a:bodyPr>
          <a:lstStyle/>
          <a:p>
            <a:r>
              <a:rPr lang="ru-RU" sz="2400" dirty="0"/>
              <a:t>Улыбка. Рот открыт. Широким передним краем языка облизать верхнюю губу, делая движение языком сверху вниз, затем втянуть язык в рот, к центру неба. Нижняя челюсть неподвижна.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762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«Вкусное варенье»</a:t>
            </a:r>
          </a:p>
        </p:txBody>
      </p:sp>
      <p:pic>
        <p:nvPicPr>
          <p:cNvPr id="7" name="Рисунок 6" descr="артикуляционн. гимнастика (19).jpg"/>
          <p:cNvPicPr/>
          <p:nvPr/>
        </p:nvPicPr>
        <p:blipFill>
          <a:blip r:embed="rId2" cstate="print">
            <a:lum contrast="10000"/>
          </a:blip>
          <a:srcRect l="17628" t="11152" r="18730"/>
          <a:stretch>
            <a:fillRect/>
          </a:stretch>
        </p:blipFill>
        <p:spPr>
          <a:xfrm rot="453043">
            <a:off x="3083034" y="514355"/>
            <a:ext cx="5529972" cy="54706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ru-RU" dirty="0"/>
              <a:t>Задачи гимнастики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>
            <a:normAutofit/>
          </a:bodyPr>
          <a:lstStyle/>
          <a:p>
            <a:r>
              <a:rPr lang="ru-RU" sz="3600" dirty="0"/>
              <a:t>Укрепить мышцы артикуляционного аппарата</a:t>
            </a:r>
          </a:p>
          <a:p>
            <a:r>
              <a:rPr lang="ru-RU" sz="3600" dirty="0"/>
              <a:t>Научить правильно применять соответствующие движения, выработать точность, чистоту, плавность, силу, темп, быструю переключаемость от одного движения к другому.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2590800" cy="5715000"/>
          </a:xfrm>
        </p:spPr>
        <p:txBody>
          <a:bodyPr>
            <a:noAutofit/>
          </a:bodyPr>
          <a:lstStyle/>
          <a:p>
            <a:r>
              <a:rPr lang="ru-RU" sz="2400" dirty="0"/>
              <a:t>Улыбка. Рот открыт. Производить передним краем языка движения по верхней губе вперед – назад, стараясь не отрывать язык от губы, кончик слегка загнуть вверх, поглаживать губу. Нижняя челюсть неподвижна.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5334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«Индюк»</a:t>
            </a:r>
          </a:p>
        </p:txBody>
      </p:sp>
      <p:pic>
        <p:nvPicPr>
          <p:cNvPr id="7" name="Рисунок 6" descr="артикуляционн. гимнастика (26).jpg"/>
          <p:cNvPicPr/>
          <p:nvPr/>
        </p:nvPicPr>
        <p:blipFill>
          <a:blip r:embed="rId2" cstate="print">
            <a:lum contrast="10000"/>
          </a:blip>
          <a:srcRect l="9430" t="16669" r="5389" b="4763"/>
          <a:stretch>
            <a:fillRect/>
          </a:stretch>
        </p:blipFill>
        <p:spPr>
          <a:xfrm rot="452547">
            <a:off x="3028942" y="919488"/>
            <a:ext cx="5836778" cy="46248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2286000" cy="6096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Пирожок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2209800" cy="4572000"/>
          </a:xfrm>
        </p:spPr>
        <p:txBody>
          <a:bodyPr>
            <a:noAutofit/>
          </a:bodyPr>
          <a:lstStyle/>
          <a:p>
            <a:r>
              <a:rPr lang="ru-RU" sz="2800" dirty="0"/>
              <a:t>Положить широкий язык на нижнюю губу, загнуть вверх боковые края языка.</a:t>
            </a:r>
          </a:p>
        </p:txBody>
      </p:sp>
      <p:pic>
        <p:nvPicPr>
          <p:cNvPr id="5" name="Рисунок 4" descr="артикуляционн. гимнастика (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228" t="20955" r="10104" b="15240"/>
          <a:stretch>
            <a:fillRect/>
          </a:stretch>
        </p:blipFill>
        <p:spPr>
          <a:xfrm rot="420000">
            <a:off x="3245318" y="1343064"/>
            <a:ext cx="5115821" cy="34128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Лепешка – Пирожок</a:t>
            </a:r>
            <a:br>
              <a:rPr lang="ru-RU" dirty="0"/>
            </a:br>
            <a:r>
              <a:rPr lang="ru-RU" sz="2200" dirty="0"/>
              <a:t>(чередовать положения)</a:t>
            </a:r>
          </a:p>
        </p:txBody>
      </p:sp>
      <p:pic>
        <p:nvPicPr>
          <p:cNvPr id="8" name="Содержимое 7" descr="артикуляционн. гимнастика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228" t="20955" r="10104" b="15240"/>
          <a:stretch>
            <a:fillRect/>
          </a:stretch>
        </p:blipFill>
        <p:spPr>
          <a:xfrm rot="21434955">
            <a:off x="4560717" y="2461523"/>
            <a:ext cx="4206596" cy="2806391"/>
          </a:xfrm>
        </p:spPr>
      </p:pic>
      <p:pic>
        <p:nvPicPr>
          <p:cNvPr id="9" name="Содержимое 9" descr="артикуляционн. гимнастика (3)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8080" t="17082" r="4040"/>
          <a:stretch>
            <a:fillRect/>
          </a:stretch>
        </p:blipFill>
        <p:spPr>
          <a:xfrm>
            <a:off x="361489" y="2175408"/>
            <a:ext cx="3878127" cy="33193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2590800" cy="4343400"/>
          </a:xfrm>
        </p:spPr>
        <p:txBody>
          <a:bodyPr>
            <a:noAutofit/>
          </a:bodyPr>
          <a:lstStyle/>
          <a:p>
            <a:r>
              <a:rPr lang="ru-RU" sz="2800" dirty="0"/>
              <a:t>Улыбка. Рот открыт. Язык высунут. Боковые края и кончик языка подняты, средняя часть спинки языка опущена, прогибается книзу.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53340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«Чашечка»</a:t>
            </a:r>
          </a:p>
        </p:txBody>
      </p:sp>
      <p:pic>
        <p:nvPicPr>
          <p:cNvPr id="6" name="Рисунок 5" descr="артикуляционн. гимнастика (21).jpg"/>
          <p:cNvPicPr/>
          <p:nvPr/>
        </p:nvPicPr>
        <p:blipFill>
          <a:blip r:embed="rId2" cstate="print">
            <a:lum contrast="10000"/>
          </a:blip>
          <a:srcRect l="24606" t="27032" r="15425" b="10917"/>
          <a:stretch>
            <a:fillRect/>
          </a:stretch>
        </p:blipFill>
        <p:spPr>
          <a:xfrm rot="379275">
            <a:off x="3253102" y="1162487"/>
            <a:ext cx="4914953" cy="39970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Лепешка - Чашка</a:t>
            </a:r>
          </a:p>
        </p:txBody>
      </p:sp>
      <p:pic>
        <p:nvPicPr>
          <p:cNvPr id="9" name="Содержимое 9" descr="артикуляционн. гимнастика (3)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rcRect l="8080" t="17082" r="4040"/>
          <a:stretch>
            <a:fillRect/>
          </a:stretch>
        </p:blipFill>
        <p:spPr>
          <a:xfrm>
            <a:off x="361489" y="2175408"/>
            <a:ext cx="3524711" cy="3082392"/>
          </a:xfrm>
          <a:prstGeom prst="rect">
            <a:avLst/>
          </a:prstGeom>
        </p:spPr>
      </p:pic>
      <p:pic>
        <p:nvPicPr>
          <p:cNvPr id="7" name="Содержимое 6" descr="артикуляционн. гимнастика (21).jpg"/>
          <p:cNvPicPr>
            <a:picLocks noGrp="1"/>
          </p:cNvPicPr>
          <p:nvPr>
            <p:ph sz="half" idx="2"/>
          </p:nvPr>
        </p:nvPicPr>
        <p:blipFill>
          <a:blip r:embed="rId3" cstate="print">
            <a:lum contrast="20000"/>
          </a:blip>
          <a:srcRect l="24606" t="27032" r="15425" b="10917"/>
          <a:stretch>
            <a:fillRect/>
          </a:stretch>
        </p:blipFill>
        <p:spPr>
          <a:xfrm>
            <a:off x="4953000" y="2209800"/>
            <a:ext cx="365167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212848" cy="9144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«А – К»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2895600" cy="4572000"/>
          </a:xfrm>
        </p:spPr>
        <p:txBody>
          <a:bodyPr>
            <a:noAutofit/>
          </a:bodyPr>
          <a:lstStyle/>
          <a:p>
            <a:r>
              <a:rPr lang="ru-RU" sz="2800" dirty="0"/>
              <a:t>Имитировать беззвучную, напряженную артикуляцию звуков А – К</a:t>
            </a:r>
          </a:p>
          <a:p>
            <a:r>
              <a:rPr lang="ru-RU" sz="2800" dirty="0"/>
              <a:t>с одновременным напряжением и расслаблением шейных мышц.</a:t>
            </a:r>
          </a:p>
        </p:txBody>
      </p:sp>
      <p:sp>
        <p:nvSpPr>
          <p:cNvPr id="5" name="TextBox 4"/>
          <p:cNvSpPr txBox="1"/>
          <p:nvPr/>
        </p:nvSpPr>
        <p:spPr>
          <a:xfrm rot="404336">
            <a:off x="3733800" y="12954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9600" dirty="0">
                <a:solidFill>
                  <a:srgbClr val="FF0000"/>
                </a:solidFill>
              </a:rPr>
              <a:t>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Источники: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Буденная Т.В</a:t>
            </a:r>
            <a:r>
              <a:rPr lang="ru-RU" dirty="0"/>
              <a:t>. Логопедическая гимнастика. Методическое пособие. - СПб.: ДЕТСТВО-ПРЕСС, 2001. – 64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/>
              <a:t>Пожиленко</a:t>
            </a:r>
            <a:r>
              <a:rPr lang="ru-RU" b="1" dirty="0"/>
              <a:t> Е.А.</a:t>
            </a:r>
            <a:r>
              <a:rPr lang="ru-RU" dirty="0"/>
              <a:t> Артикуляционная гимнастика. СПб.: КАРО, 2004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ym typeface="Symbol" panose="05050102010706020507" pitchFamily="18" charset="2"/>
              </a:rPr>
              <a:t>Фотографии </a:t>
            </a:r>
            <a:r>
              <a:rPr lang="en-US" dirty="0">
                <a:sym typeface="Symbol" panose="05050102010706020507" pitchFamily="18" charset="2"/>
              </a:rPr>
              <a:t>https://yandex.ru/images</a:t>
            </a:r>
            <a:endParaRPr lang="ru-RU" dirty="0">
              <a:sym typeface="Symbol" panose="05050102010706020507" pitchFamily="18" charset="2"/>
            </a:endParaRPr>
          </a:p>
          <a:p>
            <a:pPr marL="0" lvl="0" indent="0">
              <a:buNone/>
            </a:pP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Методические указания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5626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Упражнения должны быть систематическими, целенаправленными, эмоциональными, в игровой форме.</a:t>
            </a:r>
          </a:p>
          <a:p>
            <a:pPr lvl="0"/>
            <a:r>
              <a:rPr lang="ru-RU" dirty="0"/>
              <a:t>Нужно научить ребенка правильно применять соответствующие движения, выработать точность, чистоту, плавность, силу, темп, быструю переключаемость от одного движения к другому.</a:t>
            </a:r>
          </a:p>
          <a:p>
            <a:pPr lvl="0"/>
            <a:r>
              <a:rPr lang="ru-RU" dirty="0"/>
              <a:t>Проводить гимнастику ежедневно, не менее 3 раз в день, сидя или стоя перед зеркалом. Каждое движение выполнять 5 – 7 раз, не доводить до утомления.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371600"/>
            <a:ext cx="2438400" cy="4267200"/>
          </a:xfrm>
        </p:spPr>
        <p:txBody>
          <a:bodyPr>
            <a:noAutofit/>
          </a:bodyPr>
          <a:lstStyle/>
          <a:p>
            <a:r>
              <a:rPr lang="ru-RU" sz="2400" dirty="0"/>
              <a:t>Медленно выдвигать вперед нижнюю челюсть (губы напряжены, верхняя губа приподнята).</a:t>
            </a:r>
          </a:p>
          <a:p>
            <a:pPr lvl="0"/>
            <a:endParaRPr lang="ru-RU" sz="2400" b="1" dirty="0"/>
          </a:p>
          <a:p>
            <a:r>
              <a:rPr lang="ru-RU" sz="2400" dirty="0"/>
              <a:t>Двигать нижней челюстью вправо-влево.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2971800" cy="68580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«Обезьянка 1, 2»</a:t>
            </a:r>
          </a:p>
        </p:txBody>
      </p:sp>
      <p:pic>
        <p:nvPicPr>
          <p:cNvPr id="6" name="Рисунок 5" descr="C:\Users\ЦПМСС Ростов\Documents\РАБОТА\Иллюстративный материал\ДЛЯ УПРАЖНЕНИЙ\обезьянка.jpg"/>
          <p:cNvPicPr/>
          <p:nvPr/>
        </p:nvPicPr>
        <p:blipFill>
          <a:blip r:embed="rId2"/>
          <a:srcRect t="2223"/>
          <a:stretch>
            <a:fillRect/>
          </a:stretch>
        </p:blipFill>
        <p:spPr bwMode="auto">
          <a:xfrm rot="459053">
            <a:off x="3307364" y="1330447"/>
            <a:ext cx="4815274" cy="366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28600" y="1600200"/>
            <a:ext cx="19812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Смыкать и размыкать челюсти.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2971800" cy="685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«Крокодил»</a:t>
            </a:r>
          </a:p>
        </p:txBody>
      </p:sp>
      <p:pic>
        <p:nvPicPr>
          <p:cNvPr id="7" name="Рисунок 6" descr="C:\Users\ЦПМСС Ростов\Documents\РАБОТА\Иллюстративный материал\ДИКИЕ ЖИВОТНЫЕ ЖАРКИХ СТРАН\крокодил.jpg"/>
          <p:cNvPicPr/>
          <p:nvPr/>
        </p:nvPicPr>
        <p:blipFill>
          <a:blip r:embed="rId2">
            <a:lum bright="-10000" contrast="20000"/>
          </a:blip>
          <a:srcRect t="40766"/>
          <a:stretch>
            <a:fillRect/>
          </a:stretch>
        </p:blipFill>
        <p:spPr bwMode="auto">
          <a:xfrm rot="490527">
            <a:off x="2242696" y="1741527"/>
            <a:ext cx="6493830" cy="307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«Жаба 1»</a:t>
            </a:r>
            <a:r>
              <a:rPr lang="ru-RU" sz="2800" dirty="0"/>
              <a:t> </a:t>
            </a:r>
            <a:r>
              <a:rPr lang="ru-RU" sz="2800" b="1" dirty="0"/>
              <a:t>- «Рыбка»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7620000" cy="609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dirty="0"/>
              <a:t>Надувать щеки – втягивать щеки, не открывая рта.</a:t>
            </a:r>
          </a:p>
        </p:txBody>
      </p:sp>
      <p:pic>
        <p:nvPicPr>
          <p:cNvPr id="6" name="Рисунок 5" descr="C:\Users\ЦПМСС Ростов\Documents\РАБОТА\Иллюстративный материал\ЖИТЕЛИ ВОДОЕМОВ\рыбка.jpg"/>
          <p:cNvPicPr/>
          <p:nvPr/>
        </p:nvPicPr>
        <p:blipFill>
          <a:blip r:embed="rId2" cstate="print"/>
          <a:srcRect l="10851" t="21592" r="26575" b="28789"/>
          <a:stretch>
            <a:fillRect/>
          </a:stretch>
        </p:blipFill>
        <p:spPr bwMode="auto">
          <a:xfrm rot="383732">
            <a:off x="4710391" y="3483669"/>
            <a:ext cx="3868772" cy="270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ЦПМСС Ростов\Documents\РАБОТА\Иллюстративный материал\ДЛЯ УПРАЖНЕНИЙ\жаб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20133">
            <a:off x="687723" y="2047399"/>
            <a:ext cx="3755241" cy="27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981200"/>
            <a:ext cx="2514600" cy="44196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Улыбка. Зубы сомкнуты. Удерживать 5 – 10 сек.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27432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«Заборчик»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6" descr="артикуляционн. гимнастика (11).jpg"/>
          <p:cNvPicPr/>
          <p:nvPr/>
        </p:nvPicPr>
        <p:blipFill>
          <a:blip r:embed="rId2" cstate="print"/>
          <a:srcRect t="21954"/>
          <a:stretch>
            <a:fillRect/>
          </a:stretch>
        </p:blipFill>
        <p:spPr>
          <a:xfrm rot="406815">
            <a:off x="3144189" y="1509496"/>
            <a:ext cx="5217822" cy="3229410"/>
          </a:xfrm>
          <a:prstGeom prst="rect">
            <a:avLst/>
          </a:prstGeom>
        </p:spPr>
      </p:pic>
      <p:pic>
        <p:nvPicPr>
          <p:cNvPr id="8" name="Рисунок 7" descr="артикуляционн. гимнастика (11).jpg"/>
          <p:cNvPicPr/>
          <p:nvPr/>
        </p:nvPicPr>
        <p:blipFill>
          <a:blip r:embed="rId2" cstate="print"/>
          <a:srcRect t="21954"/>
          <a:stretch>
            <a:fillRect/>
          </a:stretch>
        </p:blipFill>
        <p:spPr>
          <a:xfrm rot="406815">
            <a:off x="3144189" y="1515919"/>
            <a:ext cx="5217822" cy="3229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981200"/>
            <a:ext cx="2514600" cy="44196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Зубы сомкнуты. Губы округлены и чуть вытянуты вперед, верхние и нижние зубы видны.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27432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«Колечко»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 descr="артикуляционн. гимнастика (12).jpg"/>
          <p:cNvPicPr/>
          <p:nvPr/>
        </p:nvPicPr>
        <p:blipFill>
          <a:blip r:embed="rId2" cstate="print"/>
          <a:srcRect l="25804" t="24831" r="25804" b="6478"/>
          <a:stretch>
            <a:fillRect/>
          </a:stretch>
        </p:blipFill>
        <p:spPr>
          <a:xfrm rot="494589">
            <a:off x="3573068" y="1199436"/>
            <a:ext cx="4249512" cy="385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981200"/>
            <a:ext cx="2514600" cy="441960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Зубы сомкнуты. Губы округлены и вытянуты вперед, как при звуке У.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2743200" cy="762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«Дудочка»</a:t>
            </a:r>
          </a:p>
        </p:txBody>
      </p:sp>
      <p:pic>
        <p:nvPicPr>
          <p:cNvPr id="7" name="Рисунок 6" descr="артикуляционн. гимнастика (13).jpg"/>
          <p:cNvPicPr/>
          <p:nvPr/>
        </p:nvPicPr>
        <p:blipFill>
          <a:blip r:embed="rId2" cstate="print"/>
          <a:srcRect l="10894" t="17311" r="10894" b="7419"/>
          <a:stretch>
            <a:fillRect/>
          </a:stretch>
        </p:blipFill>
        <p:spPr>
          <a:xfrm rot="454016">
            <a:off x="3590563" y="1354503"/>
            <a:ext cx="4659567" cy="3468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543</TotalTime>
  <Words>576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УНИВЕРСАЛЬНЫЙ КОМПЛЕКС  АРТИКУЛЯЦИОННОЙ ГИМНАСТИКИ для детей 2-7 лет</vt:lpstr>
      <vt:lpstr>Задачи гимнастики</vt:lpstr>
      <vt:lpstr>Методические указания</vt:lpstr>
      <vt:lpstr>«Обезьянка 1, 2»</vt:lpstr>
      <vt:lpstr>«Крокодил»</vt:lpstr>
      <vt:lpstr>«Жаба 1» - «Рыбка»</vt:lpstr>
      <vt:lpstr>«Заборчик» </vt:lpstr>
      <vt:lpstr>«Колечко» </vt:lpstr>
      <vt:lpstr>«Дудочка»</vt:lpstr>
      <vt:lpstr>«Заборчик – Колечко»</vt:lpstr>
      <vt:lpstr>«Заборчик – Дудочка»</vt:lpstr>
      <vt:lpstr>«Лепешка»</vt:lpstr>
      <vt:lpstr>«Иголочка»</vt:lpstr>
      <vt:lpstr>Презентация PowerPoint</vt:lpstr>
      <vt:lpstr>«Качели»</vt:lpstr>
      <vt:lpstr>«Кисточка»</vt:lpstr>
      <vt:lpstr>«Кошка сердится»</vt:lpstr>
      <vt:lpstr>Катушка</vt:lpstr>
      <vt:lpstr>«Вкусное варенье»</vt:lpstr>
      <vt:lpstr>«Индюк»</vt:lpstr>
      <vt:lpstr>Пирожок </vt:lpstr>
      <vt:lpstr>Лепешка – Пирожок (чередовать положения)</vt:lpstr>
      <vt:lpstr>«Чашечка»</vt:lpstr>
      <vt:lpstr>Лепешка - Чашка</vt:lpstr>
      <vt:lpstr> «А – К»</vt:lpstr>
      <vt:lpstr>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КОМПЛЕКСНЫЕ РАЗМИНКИ</dc:title>
  <dc:creator>ЦПМСС Ростов</dc:creator>
  <cp:lastModifiedBy>Муравьева</cp:lastModifiedBy>
  <cp:revision>112</cp:revision>
  <dcterms:created xsi:type="dcterms:W3CDTF">2016-03-14T09:36:08Z</dcterms:created>
  <dcterms:modified xsi:type="dcterms:W3CDTF">2021-12-17T11:25:09Z</dcterms:modified>
</cp:coreProperties>
</file>