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302" r:id="rId3"/>
    <p:sldId id="294" r:id="rId4"/>
    <p:sldId id="298" r:id="rId5"/>
    <p:sldId id="280" r:id="rId6"/>
    <p:sldId id="300" r:id="rId7"/>
    <p:sldId id="286" r:id="rId8"/>
    <p:sldId id="291" r:id="rId9"/>
    <p:sldId id="287" r:id="rId10"/>
    <p:sldId id="301" r:id="rId11"/>
    <p:sldId id="288" r:id="rId12"/>
    <p:sldId id="297" r:id="rId13"/>
    <p:sldId id="290" r:id="rId14"/>
    <p:sldId id="281" r:id="rId15"/>
    <p:sldId id="295" r:id="rId16"/>
    <p:sldId id="296" r:id="rId17"/>
    <p:sldId id="292" r:id="rId18"/>
    <p:sldId id="293" r:id="rId19"/>
    <p:sldId id="305" r:id="rId20"/>
    <p:sldId id="306" r:id="rId21"/>
    <p:sldId id="260" r:id="rId22"/>
    <p:sldId id="257" r:id="rId23"/>
    <p:sldId id="303" r:id="rId24"/>
    <p:sldId id="304" r:id="rId25"/>
    <p:sldId id="27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70D"/>
    <a:srgbClr val="00FF00"/>
    <a:srgbClr val="157A04"/>
    <a:srgbClr val="FCBF9A"/>
    <a:srgbClr val="8B6345"/>
    <a:srgbClr val="7E6246"/>
    <a:srgbClr val="95643B"/>
    <a:srgbClr val="FFCF37"/>
    <a:srgbClr val="EECE68"/>
    <a:srgbClr val="E7F43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3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41.png"/><Relationship Id="rId1" Type="http://schemas.openxmlformats.org/officeDocument/2006/relationships/image" Target="../media/image231.png"/><Relationship Id="rId4" Type="http://schemas.openxmlformats.org/officeDocument/2006/relationships/image" Target="../media/image2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AC7092-C271-4D87-ADBE-CE8AD4D5D9CE}" type="doc">
      <dgm:prSet loTypeId="urn:microsoft.com/office/officeart/2005/8/layout/vList3#1" loCatId="list" qsTypeId="urn:microsoft.com/office/officeart/2005/8/quickstyle/simple5" qsCatId="simple" csTypeId="urn:microsoft.com/office/officeart/2005/8/colors/colorful2" csCatId="colorful" phldr="1"/>
      <dgm:spPr/>
    </dgm:pt>
    <dgm:pt modelId="{87EA78C1-4823-4CA1-882F-1FF18AF88774}">
      <dgm:prSet phldrT="[Текст]" custT="1"/>
      <dgm:spPr>
        <a:xfrm rot="10800000">
          <a:off x="1410066" y="741"/>
          <a:ext cx="4830445" cy="773501"/>
        </a:xfrm>
        <a:prstGeom prst="homePlate">
          <a:avLst/>
        </a:prstGeom>
        <a:gradFill rotWithShape="0">
          <a:gsLst>
            <a:gs pos="0">
              <a:srgbClr val="F96A1B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96A1B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96A1B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ru-RU" sz="28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Снимает усталость</a:t>
          </a:r>
          <a:endParaRPr lang="ru-RU" sz="2800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8073D57-110D-4386-BDA6-F37E86F233BB}" type="parTrans" cxnId="{DF31CC52-1846-4394-BF78-0EAF21FE7BBD}">
      <dgm:prSet/>
      <dgm:spPr/>
      <dgm:t>
        <a:bodyPr/>
        <a:lstStyle/>
        <a:p>
          <a:endParaRPr lang="ru-RU"/>
        </a:p>
      </dgm:t>
    </dgm:pt>
    <dgm:pt modelId="{09414DD2-8356-4066-B51B-AD044C623F55}" type="sibTrans" cxnId="{DF31CC52-1846-4394-BF78-0EAF21FE7BBD}">
      <dgm:prSet/>
      <dgm:spPr/>
      <dgm:t>
        <a:bodyPr/>
        <a:lstStyle/>
        <a:p>
          <a:endParaRPr lang="ru-RU"/>
        </a:p>
      </dgm:t>
    </dgm:pt>
    <dgm:pt modelId="{6EB86484-B8A2-4224-8A5B-912219189FE7}">
      <dgm:prSet custT="1"/>
      <dgm:spPr>
        <a:xfrm rot="10800000">
          <a:off x="1410066" y="2009537"/>
          <a:ext cx="4830445" cy="773501"/>
        </a:xfrm>
        <a:prstGeom prst="homePlate">
          <a:avLst/>
        </a:prstGeom>
        <a:gradFill rotWithShape="0">
          <a:gsLst>
            <a:gs pos="0">
              <a:srgbClr val="F96A1B">
                <a:hueOff val="6989019"/>
                <a:satOff val="-1325"/>
                <a:lumOff val="-6666"/>
                <a:alphaOff val="0"/>
                <a:satMod val="103000"/>
                <a:lumMod val="102000"/>
                <a:tint val="94000"/>
              </a:srgbClr>
            </a:gs>
            <a:gs pos="50000">
              <a:srgbClr val="F96A1B">
                <a:hueOff val="6989019"/>
                <a:satOff val="-1325"/>
                <a:lumOff val="-6666"/>
                <a:alphaOff val="0"/>
                <a:satMod val="110000"/>
                <a:lumMod val="100000"/>
                <a:shade val="100000"/>
              </a:srgbClr>
            </a:gs>
            <a:gs pos="100000">
              <a:srgbClr val="F96A1B">
                <a:hueOff val="6989019"/>
                <a:satOff val="-1325"/>
                <a:lumOff val="-666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Помогает противостоять стрессам</a:t>
          </a:r>
          <a:endParaRPr lang="ru-RU" sz="2000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F09F6BAB-981A-48F8-921D-325D2F1B4074}" type="parTrans" cxnId="{45A1E066-29C2-435D-BD2B-33DE08BDD244}">
      <dgm:prSet/>
      <dgm:spPr/>
      <dgm:t>
        <a:bodyPr/>
        <a:lstStyle/>
        <a:p>
          <a:endParaRPr lang="ru-RU"/>
        </a:p>
      </dgm:t>
    </dgm:pt>
    <dgm:pt modelId="{24FB1387-39A1-45B9-9195-368DE0A3EDA0}" type="sibTrans" cxnId="{45A1E066-29C2-435D-BD2B-33DE08BDD244}">
      <dgm:prSet/>
      <dgm:spPr/>
      <dgm:t>
        <a:bodyPr/>
        <a:lstStyle/>
        <a:p>
          <a:endParaRPr lang="ru-RU"/>
        </a:p>
      </dgm:t>
    </dgm:pt>
    <dgm:pt modelId="{E27EE426-9B28-4E04-B689-F15383C8E6A6}">
      <dgm:prSet custT="1"/>
      <dgm:spPr>
        <a:xfrm rot="10800000">
          <a:off x="1410066" y="1005139"/>
          <a:ext cx="4830445" cy="773501"/>
        </a:xfrm>
        <a:prstGeom prst="homePlate">
          <a:avLst/>
        </a:prstGeom>
        <a:gradFill rotWithShape="0">
          <a:gsLst>
            <a:gs pos="0">
              <a:srgbClr val="F96A1B">
                <a:hueOff val="3494510"/>
                <a:satOff val="-663"/>
                <a:lumOff val="-3333"/>
                <a:alphaOff val="0"/>
                <a:satMod val="103000"/>
                <a:lumMod val="102000"/>
                <a:tint val="94000"/>
              </a:srgbClr>
            </a:gs>
            <a:gs pos="50000">
              <a:srgbClr val="F96A1B">
                <a:hueOff val="3494510"/>
                <a:satOff val="-663"/>
                <a:lumOff val="-3333"/>
                <a:alphaOff val="0"/>
                <a:satMod val="110000"/>
                <a:lumMod val="100000"/>
                <a:shade val="100000"/>
              </a:srgbClr>
            </a:gs>
            <a:gs pos="100000">
              <a:srgbClr val="F96A1B">
                <a:hueOff val="3494510"/>
                <a:satOff val="-663"/>
                <a:lumOff val="-333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ru-RU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Укрепляет мышцы, кости и связки</a:t>
          </a:r>
          <a:endParaRPr lang="ru-RU" sz="2400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8D325855-CEFA-4833-BCCA-E2D989CED375}" type="parTrans" cxnId="{CC315312-4874-458B-9F74-EE0026B5B23D}">
      <dgm:prSet/>
      <dgm:spPr/>
      <dgm:t>
        <a:bodyPr/>
        <a:lstStyle/>
        <a:p>
          <a:endParaRPr lang="ru-RU"/>
        </a:p>
      </dgm:t>
    </dgm:pt>
    <dgm:pt modelId="{B493AEC5-9AE0-417D-8739-DF88E3545DEF}" type="sibTrans" cxnId="{CC315312-4874-458B-9F74-EE0026B5B23D}">
      <dgm:prSet/>
      <dgm:spPr/>
      <dgm:t>
        <a:bodyPr/>
        <a:lstStyle/>
        <a:p>
          <a:endParaRPr lang="ru-RU"/>
        </a:p>
      </dgm:t>
    </dgm:pt>
    <dgm:pt modelId="{F53AB9BE-1755-46F3-B105-0BAEB9D0704E}">
      <dgm:prSet custT="1"/>
      <dgm:spPr>
        <a:xfrm rot="10800000">
          <a:off x="1410066" y="3013935"/>
          <a:ext cx="4830445" cy="773501"/>
        </a:xfrm>
        <a:prstGeom prst="homePlate">
          <a:avLst/>
        </a:prstGeom>
        <a:gradFill rotWithShape="0">
          <a:gsLst>
            <a:gs pos="0">
              <a:srgbClr val="F96A1B">
                <a:hueOff val="10483529"/>
                <a:satOff val="-1988"/>
                <a:lumOff val="-9999"/>
                <a:alphaOff val="0"/>
                <a:satMod val="103000"/>
                <a:lumMod val="102000"/>
                <a:tint val="94000"/>
              </a:srgbClr>
            </a:gs>
            <a:gs pos="50000">
              <a:srgbClr val="F96A1B">
                <a:hueOff val="10483529"/>
                <a:satOff val="-1988"/>
                <a:lumOff val="-9999"/>
                <a:alphaOff val="0"/>
                <a:satMod val="110000"/>
                <a:lumMod val="100000"/>
                <a:shade val="100000"/>
              </a:srgbClr>
            </a:gs>
            <a:gs pos="100000">
              <a:srgbClr val="F96A1B">
                <a:hueOff val="10483529"/>
                <a:satOff val="-1988"/>
                <a:lumOff val="-999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ru-RU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Способствует крепкому сну</a:t>
          </a:r>
          <a:endParaRPr lang="ru-RU" sz="2400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5380B558-2A8B-4533-919A-0361069F9BB7}" type="parTrans" cxnId="{BFE8135B-7457-4A2E-B5D7-8186FAD8FC3F}">
      <dgm:prSet/>
      <dgm:spPr/>
      <dgm:t>
        <a:bodyPr/>
        <a:lstStyle/>
        <a:p>
          <a:endParaRPr lang="ru-RU"/>
        </a:p>
      </dgm:t>
    </dgm:pt>
    <dgm:pt modelId="{929CAE41-D703-4EF4-863E-4844363EDE7B}" type="sibTrans" cxnId="{BFE8135B-7457-4A2E-B5D7-8186FAD8FC3F}">
      <dgm:prSet/>
      <dgm:spPr/>
      <dgm:t>
        <a:bodyPr/>
        <a:lstStyle/>
        <a:p>
          <a:endParaRPr lang="ru-RU"/>
        </a:p>
      </dgm:t>
    </dgm:pt>
    <dgm:pt modelId="{90E50556-A3EF-4987-81AC-B996DA2EC0B2}" type="pres">
      <dgm:prSet presAssocID="{D3AC7092-C271-4D87-ADBE-CE8AD4D5D9CE}" presName="linearFlow" presStyleCnt="0">
        <dgm:presLayoutVars>
          <dgm:dir/>
          <dgm:resizeHandles val="exact"/>
        </dgm:presLayoutVars>
      </dgm:prSet>
      <dgm:spPr/>
    </dgm:pt>
    <dgm:pt modelId="{97679D67-4894-4E83-A342-01B43732E9D7}" type="pres">
      <dgm:prSet presAssocID="{87EA78C1-4823-4CA1-882F-1FF18AF88774}" presName="composite" presStyleCnt="0"/>
      <dgm:spPr/>
    </dgm:pt>
    <dgm:pt modelId="{E067826E-F906-4CF3-8049-5AC6EA8CAE46}" type="pres">
      <dgm:prSet presAssocID="{87EA78C1-4823-4CA1-882F-1FF18AF88774}" presName="imgShp" presStyleLbl="fgImgPlace1" presStyleIdx="0" presStyleCnt="4"/>
      <dgm:spPr>
        <a:xfrm>
          <a:off x="1023315" y="741"/>
          <a:ext cx="773501" cy="77350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A7FC8C73-E29B-43BD-9C5E-64E7D8C4A97B}" type="pres">
      <dgm:prSet presAssocID="{87EA78C1-4823-4CA1-882F-1FF18AF88774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783DB-F341-4BBE-8DC0-1C0FECF2E3AF}" type="pres">
      <dgm:prSet presAssocID="{09414DD2-8356-4066-B51B-AD044C623F55}" presName="spacing" presStyleCnt="0"/>
      <dgm:spPr/>
    </dgm:pt>
    <dgm:pt modelId="{DFCC0552-5F32-4F85-A833-C18306728E26}" type="pres">
      <dgm:prSet presAssocID="{E27EE426-9B28-4E04-B689-F15383C8E6A6}" presName="composite" presStyleCnt="0"/>
      <dgm:spPr/>
    </dgm:pt>
    <dgm:pt modelId="{414A8628-252E-456D-B01F-D39D93E78A78}" type="pres">
      <dgm:prSet presAssocID="{E27EE426-9B28-4E04-B689-F15383C8E6A6}" presName="imgShp" presStyleLbl="fgImgPlace1" presStyleIdx="1" presStyleCnt="4"/>
      <dgm:spPr>
        <a:xfrm>
          <a:off x="1023315" y="1005139"/>
          <a:ext cx="773501" cy="77350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4059D3DA-A087-418A-928E-D6E9BE32686A}" type="pres">
      <dgm:prSet presAssocID="{E27EE426-9B28-4E04-B689-F15383C8E6A6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1C770-894E-46C9-896D-D41FAD0445EE}" type="pres">
      <dgm:prSet presAssocID="{B493AEC5-9AE0-417D-8739-DF88E3545DEF}" presName="spacing" presStyleCnt="0"/>
      <dgm:spPr/>
    </dgm:pt>
    <dgm:pt modelId="{FFF5194D-4FB4-49D9-A14C-AFCEEE341026}" type="pres">
      <dgm:prSet presAssocID="{6EB86484-B8A2-4224-8A5B-912219189FE7}" presName="composite" presStyleCnt="0"/>
      <dgm:spPr/>
    </dgm:pt>
    <dgm:pt modelId="{09806164-8A1F-4E37-999D-2114FDC99B44}" type="pres">
      <dgm:prSet presAssocID="{6EB86484-B8A2-4224-8A5B-912219189FE7}" presName="imgShp" presStyleLbl="fgImgPlace1" presStyleIdx="2" presStyleCnt="4"/>
      <dgm:spPr>
        <a:xfrm>
          <a:off x="1023315" y="2009537"/>
          <a:ext cx="773501" cy="77350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7E0C14DA-19C8-4A51-AA84-5F0F7D03B5A9}" type="pres">
      <dgm:prSet presAssocID="{6EB86484-B8A2-4224-8A5B-912219189FE7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553D5-5E42-4093-BD9E-EE5918ED8434}" type="pres">
      <dgm:prSet presAssocID="{24FB1387-39A1-45B9-9195-368DE0A3EDA0}" presName="spacing" presStyleCnt="0"/>
      <dgm:spPr/>
    </dgm:pt>
    <dgm:pt modelId="{BA3D3AA7-9066-44BC-92E7-CB580DAB21E1}" type="pres">
      <dgm:prSet presAssocID="{F53AB9BE-1755-46F3-B105-0BAEB9D0704E}" presName="composite" presStyleCnt="0"/>
      <dgm:spPr/>
    </dgm:pt>
    <dgm:pt modelId="{40ED32D5-0CB1-4CF0-A0F8-2ED22B2A800B}" type="pres">
      <dgm:prSet presAssocID="{F53AB9BE-1755-46F3-B105-0BAEB9D0704E}" presName="imgShp" presStyleLbl="fgImgPlace1" presStyleIdx="3" presStyleCnt="4"/>
      <dgm:spPr>
        <a:xfrm>
          <a:off x="1023315" y="3013935"/>
          <a:ext cx="773501" cy="77350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9CF92441-61B1-4172-B699-886898324A8C}" type="pres">
      <dgm:prSet presAssocID="{F53AB9BE-1755-46F3-B105-0BAEB9D0704E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31CC52-1846-4394-BF78-0EAF21FE7BBD}" srcId="{D3AC7092-C271-4D87-ADBE-CE8AD4D5D9CE}" destId="{87EA78C1-4823-4CA1-882F-1FF18AF88774}" srcOrd="0" destOrd="0" parTransId="{E8073D57-110D-4386-BDA6-F37E86F233BB}" sibTransId="{09414DD2-8356-4066-B51B-AD044C623F55}"/>
    <dgm:cxn modelId="{CF9A8A15-460F-4732-B341-ED02815519D3}" type="presOf" srcId="{D3AC7092-C271-4D87-ADBE-CE8AD4D5D9CE}" destId="{90E50556-A3EF-4987-81AC-B996DA2EC0B2}" srcOrd="0" destOrd="0" presId="urn:microsoft.com/office/officeart/2005/8/layout/vList3#1"/>
    <dgm:cxn modelId="{8FF85C07-9334-49AC-A083-33C6D2F0F0FD}" type="presOf" srcId="{F53AB9BE-1755-46F3-B105-0BAEB9D0704E}" destId="{9CF92441-61B1-4172-B699-886898324A8C}" srcOrd="0" destOrd="0" presId="urn:microsoft.com/office/officeart/2005/8/layout/vList3#1"/>
    <dgm:cxn modelId="{CC315312-4874-458B-9F74-EE0026B5B23D}" srcId="{D3AC7092-C271-4D87-ADBE-CE8AD4D5D9CE}" destId="{E27EE426-9B28-4E04-B689-F15383C8E6A6}" srcOrd="1" destOrd="0" parTransId="{8D325855-CEFA-4833-BCCA-E2D989CED375}" sibTransId="{B493AEC5-9AE0-417D-8739-DF88E3545DEF}"/>
    <dgm:cxn modelId="{BFE8135B-7457-4A2E-B5D7-8186FAD8FC3F}" srcId="{D3AC7092-C271-4D87-ADBE-CE8AD4D5D9CE}" destId="{F53AB9BE-1755-46F3-B105-0BAEB9D0704E}" srcOrd="3" destOrd="0" parTransId="{5380B558-2A8B-4533-919A-0361069F9BB7}" sibTransId="{929CAE41-D703-4EF4-863E-4844363EDE7B}"/>
    <dgm:cxn modelId="{DC3FFEC2-EBF5-4935-B6C3-62E07DA9D48E}" type="presOf" srcId="{6EB86484-B8A2-4224-8A5B-912219189FE7}" destId="{7E0C14DA-19C8-4A51-AA84-5F0F7D03B5A9}" srcOrd="0" destOrd="0" presId="urn:microsoft.com/office/officeart/2005/8/layout/vList3#1"/>
    <dgm:cxn modelId="{E91D4162-13CF-404F-B356-2AA662CBBC02}" type="presOf" srcId="{87EA78C1-4823-4CA1-882F-1FF18AF88774}" destId="{A7FC8C73-E29B-43BD-9C5E-64E7D8C4A97B}" srcOrd="0" destOrd="0" presId="urn:microsoft.com/office/officeart/2005/8/layout/vList3#1"/>
    <dgm:cxn modelId="{45A1E066-29C2-435D-BD2B-33DE08BDD244}" srcId="{D3AC7092-C271-4D87-ADBE-CE8AD4D5D9CE}" destId="{6EB86484-B8A2-4224-8A5B-912219189FE7}" srcOrd="2" destOrd="0" parTransId="{F09F6BAB-981A-48F8-921D-325D2F1B4074}" sibTransId="{24FB1387-39A1-45B9-9195-368DE0A3EDA0}"/>
    <dgm:cxn modelId="{AE6FCFBE-621B-422A-891F-F33D0FF6D82D}" type="presOf" srcId="{E27EE426-9B28-4E04-B689-F15383C8E6A6}" destId="{4059D3DA-A087-418A-928E-D6E9BE32686A}" srcOrd="0" destOrd="0" presId="urn:microsoft.com/office/officeart/2005/8/layout/vList3#1"/>
    <dgm:cxn modelId="{1BB29424-A72B-4AB4-BDD6-58F27F11E8B9}" type="presParOf" srcId="{90E50556-A3EF-4987-81AC-B996DA2EC0B2}" destId="{97679D67-4894-4E83-A342-01B43732E9D7}" srcOrd="0" destOrd="0" presId="urn:microsoft.com/office/officeart/2005/8/layout/vList3#1"/>
    <dgm:cxn modelId="{F624B917-B87C-4551-BCE6-D901316C57C4}" type="presParOf" srcId="{97679D67-4894-4E83-A342-01B43732E9D7}" destId="{E067826E-F906-4CF3-8049-5AC6EA8CAE46}" srcOrd="0" destOrd="0" presId="urn:microsoft.com/office/officeart/2005/8/layout/vList3#1"/>
    <dgm:cxn modelId="{AA3950FA-B47A-455B-ACD4-2ECF30AAC10F}" type="presParOf" srcId="{97679D67-4894-4E83-A342-01B43732E9D7}" destId="{A7FC8C73-E29B-43BD-9C5E-64E7D8C4A97B}" srcOrd="1" destOrd="0" presId="urn:microsoft.com/office/officeart/2005/8/layout/vList3#1"/>
    <dgm:cxn modelId="{0558E44B-3FBE-4A7C-A76E-36774E46ED7A}" type="presParOf" srcId="{90E50556-A3EF-4987-81AC-B996DA2EC0B2}" destId="{072783DB-F341-4BBE-8DC0-1C0FECF2E3AF}" srcOrd="1" destOrd="0" presId="urn:microsoft.com/office/officeart/2005/8/layout/vList3#1"/>
    <dgm:cxn modelId="{27B5F328-F972-41B1-9757-6B61A2F0D08D}" type="presParOf" srcId="{90E50556-A3EF-4987-81AC-B996DA2EC0B2}" destId="{DFCC0552-5F32-4F85-A833-C18306728E26}" srcOrd="2" destOrd="0" presId="urn:microsoft.com/office/officeart/2005/8/layout/vList3#1"/>
    <dgm:cxn modelId="{3FC9317E-4BCA-420F-82C1-6847503BF15A}" type="presParOf" srcId="{DFCC0552-5F32-4F85-A833-C18306728E26}" destId="{414A8628-252E-456D-B01F-D39D93E78A78}" srcOrd="0" destOrd="0" presId="urn:microsoft.com/office/officeart/2005/8/layout/vList3#1"/>
    <dgm:cxn modelId="{0A2319A6-F838-4823-82BA-A0A17C0E2843}" type="presParOf" srcId="{DFCC0552-5F32-4F85-A833-C18306728E26}" destId="{4059D3DA-A087-418A-928E-D6E9BE32686A}" srcOrd="1" destOrd="0" presId="urn:microsoft.com/office/officeart/2005/8/layout/vList3#1"/>
    <dgm:cxn modelId="{C2BE0418-6DAA-41B1-9E36-C20EF7C1A260}" type="presParOf" srcId="{90E50556-A3EF-4987-81AC-B996DA2EC0B2}" destId="{1221C770-894E-46C9-896D-D41FAD0445EE}" srcOrd="3" destOrd="0" presId="urn:microsoft.com/office/officeart/2005/8/layout/vList3#1"/>
    <dgm:cxn modelId="{4BD10F78-8ABE-410D-9993-115A9758077F}" type="presParOf" srcId="{90E50556-A3EF-4987-81AC-B996DA2EC0B2}" destId="{FFF5194D-4FB4-49D9-A14C-AFCEEE341026}" srcOrd="4" destOrd="0" presId="urn:microsoft.com/office/officeart/2005/8/layout/vList3#1"/>
    <dgm:cxn modelId="{3BF93D07-22D4-4D05-98D8-8537007EF254}" type="presParOf" srcId="{FFF5194D-4FB4-49D9-A14C-AFCEEE341026}" destId="{09806164-8A1F-4E37-999D-2114FDC99B44}" srcOrd="0" destOrd="0" presId="urn:microsoft.com/office/officeart/2005/8/layout/vList3#1"/>
    <dgm:cxn modelId="{006EF5E8-9EB9-4FAD-9048-8BA839AA733F}" type="presParOf" srcId="{FFF5194D-4FB4-49D9-A14C-AFCEEE341026}" destId="{7E0C14DA-19C8-4A51-AA84-5F0F7D03B5A9}" srcOrd="1" destOrd="0" presId="urn:microsoft.com/office/officeart/2005/8/layout/vList3#1"/>
    <dgm:cxn modelId="{7B2A2DDE-59F2-4C34-8209-B666B0425E36}" type="presParOf" srcId="{90E50556-A3EF-4987-81AC-B996DA2EC0B2}" destId="{A89553D5-5E42-4093-BD9E-EE5918ED8434}" srcOrd="5" destOrd="0" presId="urn:microsoft.com/office/officeart/2005/8/layout/vList3#1"/>
    <dgm:cxn modelId="{21654B22-6A55-480B-B395-C05F1B9DCC5B}" type="presParOf" srcId="{90E50556-A3EF-4987-81AC-B996DA2EC0B2}" destId="{BA3D3AA7-9066-44BC-92E7-CB580DAB21E1}" srcOrd="6" destOrd="0" presId="urn:microsoft.com/office/officeart/2005/8/layout/vList3#1"/>
    <dgm:cxn modelId="{F615DD0C-D6F9-4963-A4D7-ED3A5AD06DD8}" type="presParOf" srcId="{BA3D3AA7-9066-44BC-92E7-CB580DAB21E1}" destId="{40ED32D5-0CB1-4CF0-A0F8-2ED22B2A800B}" srcOrd="0" destOrd="0" presId="urn:microsoft.com/office/officeart/2005/8/layout/vList3#1"/>
    <dgm:cxn modelId="{146EBEAC-7B58-45F0-9FFB-956B5DA32D9C}" type="presParOf" srcId="{BA3D3AA7-9066-44BC-92E7-CB580DAB21E1}" destId="{9CF92441-61B1-4172-B699-886898324A8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C8C73-E29B-43BD-9C5E-64E7D8C4A97B}">
      <dsp:nvSpPr>
        <dsp:cNvPr id="0" name=""/>
        <dsp:cNvSpPr/>
      </dsp:nvSpPr>
      <dsp:spPr>
        <a:xfrm rot="10800000">
          <a:off x="1537498" y="1196"/>
          <a:ext cx="5242690" cy="867885"/>
        </a:xfrm>
        <a:prstGeom prst="homePlate">
          <a:avLst/>
        </a:prstGeom>
        <a:gradFill rotWithShape="0">
          <a:gsLst>
            <a:gs pos="0">
              <a:srgbClr val="F96A1B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96A1B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96A1B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2713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Снимает усталость</a:t>
          </a:r>
          <a:endParaRPr lang="ru-RU" sz="2800" kern="1200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1754469" y="1196"/>
        <a:ext cx="5025719" cy="867885"/>
      </dsp:txXfrm>
    </dsp:sp>
    <dsp:sp modelId="{E067826E-F906-4CF3-8049-5AC6EA8CAE46}">
      <dsp:nvSpPr>
        <dsp:cNvPr id="0" name=""/>
        <dsp:cNvSpPr/>
      </dsp:nvSpPr>
      <dsp:spPr>
        <a:xfrm>
          <a:off x="1103555" y="1196"/>
          <a:ext cx="867885" cy="86788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059D3DA-A087-418A-928E-D6E9BE32686A}">
      <dsp:nvSpPr>
        <dsp:cNvPr id="0" name=""/>
        <dsp:cNvSpPr/>
      </dsp:nvSpPr>
      <dsp:spPr>
        <a:xfrm rot="10800000">
          <a:off x="1537498" y="1128152"/>
          <a:ext cx="5242690" cy="867885"/>
        </a:xfrm>
        <a:prstGeom prst="homePlate">
          <a:avLst/>
        </a:prstGeom>
        <a:gradFill rotWithShape="0">
          <a:gsLst>
            <a:gs pos="0">
              <a:srgbClr val="F96A1B">
                <a:hueOff val="3494510"/>
                <a:satOff val="-663"/>
                <a:lumOff val="-3333"/>
                <a:alphaOff val="0"/>
                <a:satMod val="103000"/>
                <a:lumMod val="102000"/>
                <a:tint val="94000"/>
              </a:srgbClr>
            </a:gs>
            <a:gs pos="50000">
              <a:srgbClr val="F96A1B">
                <a:hueOff val="3494510"/>
                <a:satOff val="-663"/>
                <a:lumOff val="-3333"/>
                <a:alphaOff val="0"/>
                <a:satMod val="110000"/>
                <a:lumMod val="100000"/>
                <a:shade val="100000"/>
              </a:srgbClr>
            </a:gs>
            <a:gs pos="100000">
              <a:srgbClr val="F96A1B">
                <a:hueOff val="3494510"/>
                <a:satOff val="-663"/>
                <a:lumOff val="-333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271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Укрепляет мышцы, кости и связки</a:t>
          </a:r>
          <a:endParaRPr lang="ru-RU" sz="2400" kern="1200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1754469" y="1128152"/>
        <a:ext cx="5025719" cy="867885"/>
      </dsp:txXfrm>
    </dsp:sp>
    <dsp:sp modelId="{414A8628-252E-456D-B01F-D39D93E78A78}">
      <dsp:nvSpPr>
        <dsp:cNvPr id="0" name=""/>
        <dsp:cNvSpPr/>
      </dsp:nvSpPr>
      <dsp:spPr>
        <a:xfrm>
          <a:off x="1103555" y="1128152"/>
          <a:ext cx="867885" cy="86788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0C14DA-19C8-4A51-AA84-5F0F7D03B5A9}">
      <dsp:nvSpPr>
        <dsp:cNvPr id="0" name=""/>
        <dsp:cNvSpPr/>
      </dsp:nvSpPr>
      <dsp:spPr>
        <a:xfrm rot="10800000">
          <a:off x="1537498" y="2255108"/>
          <a:ext cx="5242690" cy="867885"/>
        </a:xfrm>
        <a:prstGeom prst="homePlate">
          <a:avLst/>
        </a:prstGeom>
        <a:gradFill rotWithShape="0">
          <a:gsLst>
            <a:gs pos="0">
              <a:srgbClr val="F96A1B">
                <a:hueOff val="6989019"/>
                <a:satOff val="-1325"/>
                <a:lumOff val="-6666"/>
                <a:alphaOff val="0"/>
                <a:satMod val="103000"/>
                <a:lumMod val="102000"/>
                <a:tint val="94000"/>
              </a:srgbClr>
            </a:gs>
            <a:gs pos="50000">
              <a:srgbClr val="F96A1B">
                <a:hueOff val="6989019"/>
                <a:satOff val="-1325"/>
                <a:lumOff val="-6666"/>
                <a:alphaOff val="0"/>
                <a:satMod val="110000"/>
                <a:lumMod val="100000"/>
                <a:shade val="100000"/>
              </a:srgbClr>
            </a:gs>
            <a:gs pos="100000">
              <a:srgbClr val="F96A1B">
                <a:hueOff val="6989019"/>
                <a:satOff val="-1325"/>
                <a:lumOff val="-666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271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Помогает противостоять стрессам</a:t>
          </a:r>
          <a:endParaRPr lang="ru-RU" sz="2000" kern="1200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1754469" y="2255108"/>
        <a:ext cx="5025719" cy="867885"/>
      </dsp:txXfrm>
    </dsp:sp>
    <dsp:sp modelId="{09806164-8A1F-4E37-999D-2114FDC99B44}">
      <dsp:nvSpPr>
        <dsp:cNvPr id="0" name=""/>
        <dsp:cNvSpPr/>
      </dsp:nvSpPr>
      <dsp:spPr>
        <a:xfrm>
          <a:off x="1103555" y="2255108"/>
          <a:ext cx="867885" cy="86788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CF92441-61B1-4172-B699-886898324A8C}">
      <dsp:nvSpPr>
        <dsp:cNvPr id="0" name=""/>
        <dsp:cNvSpPr/>
      </dsp:nvSpPr>
      <dsp:spPr>
        <a:xfrm rot="10800000">
          <a:off x="1537498" y="3382064"/>
          <a:ext cx="5242690" cy="867885"/>
        </a:xfrm>
        <a:prstGeom prst="homePlate">
          <a:avLst/>
        </a:prstGeom>
        <a:gradFill rotWithShape="0">
          <a:gsLst>
            <a:gs pos="0">
              <a:srgbClr val="F96A1B">
                <a:hueOff val="10483529"/>
                <a:satOff val="-1988"/>
                <a:lumOff val="-9999"/>
                <a:alphaOff val="0"/>
                <a:satMod val="103000"/>
                <a:lumMod val="102000"/>
                <a:tint val="94000"/>
              </a:srgbClr>
            </a:gs>
            <a:gs pos="50000">
              <a:srgbClr val="F96A1B">
                <a:hueOff val="10483529"/>
                <a:satOff val="-1988"/>
                <a:lumOff val="-9999"/>
                <a:alphaOff val="0"/>
                <a:satMod val="110000"/>
                <a:lumMod val="100000"/>
                <a:shade val="100000"/>
              </a:srgbClr>
            </a:gs>
            <a:gs pos="100000">
              <a:srgbClr val="F96A1B">
                <a:hueOff val="10483529"/>
                <a:satOff val="-1988"/>
                <a:lumOff val="-999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271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Способствует крепкому сну</a:t>
          </a:r>
          <a:endParaRPr lang="ru-RU" sz="2400" kern="1200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1754469" y="3382064"/>
        <a:ext cx="5025719" cy="867885"/>
      </dsp:txXfrm>
    </dsp:sp>
    <dsp:sp modelId="{40ED32D5-0CB1-4CF0-A0F8-2ED22B2A800B}">
      <dsp:nvSpPr>
        <dsp:cNvPr id="0" name=""/>
        <dsp:cNvSpPr/>
      </dsp:nvSpPr>
      <dsp:spPr>
        <a:xfrm>
          <a:off x="1103555" y="3382064"/>
          <a:ext cx="867885" cy="86788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44E9-BB01-4535-B02A-D8D0C88D12BF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53D9-E583-4747-85F1-926FDA100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677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44E9-BB01-4535-B02A-D8D0C88D12BF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53D9-E583-4747-85F1-926FDA100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394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44E9-BB01-4535-B02A-D8D0C88D12BF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53D9-E583-4747-85F1-926FDA100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613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44E9-BB01-4535-B02A-D8D0C88D12BF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53D9-E583-4747-85F1-926FDA100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546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44E9-BB01-4535-B02A-D8D0C88D12BF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53D9-E583-4747-85F1-926FDA100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242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44E9-BB01-4535-B02A-D8D0C88D12BF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53D9-E583-4747-85F1-926FDA100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864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44E9-BB01-4535-B02A-D8D0C88D12BF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53D9-E583-4747-85F1-926FDA100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213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44E9-BB01-4535-B02A-D8D0C88D12BF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53D9-E583-4747-85F1-926FDA100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711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44E9-BB01-4535-B02A-D8D0C88D12BF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53D9-E583-4747-85F1-926FDA100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976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44E9-BB01-4535-B02A-D8D0C88D12BF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53D9-E583-4747-85F1-926FDA100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742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44E9-BB01-4535-B02A-D8D0C88D12BF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53D9-E583-4747-85F1-926FDA100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131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25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244E9-BB01-4535-B02A-D8D0C88D12BF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953D9-E583-4747-85F1-926FDA100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040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9.xml"/><Relationship Id="rId7" Type="http://schemas.openxmlformats.org/officeDocument/2006/relationships/slide" Target="slide17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10" Type="http://schemas.openxmlformats.org/officeDocument/2006/relationships/image" Target="../media/image8.jpeg"/><Relationship Id="rId4" Type="http://schemas.openxmlformats.org/officeDocument/2006/relationships/slide" Target="slide11.xml"/><Relationship Id="rId9" Type="http://schemas.openxmlformats.org/officeDocument/2006/relationships/slide" Target="slide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backgroundMark x1="50400" y1="35477" x2="24000" y2="49378"/>
                        <a14:backgroundMark x1="31067" y1="53734" x2="21867" y2="62033"/>
                        <a14:backgroundMark x1="8267" y1="56846" x2="40133" y2="56639"/>
                        <a14:backgroundMark x1="60400" y1="82573" x2="58267" y2="99585"/>
                        <a14:backgroundMark x1="64533" y1="91909" x2="95467" y2="79253"/>
                        <a14:backgroundMark x1="74667" y1="51037" x2="80667" y2="50000"/>
                        <a14:backgroundMark x1="72800" y1="51452" x2="72800" y2="51452"/>
                        <a14:backgroundMark x1="62000" y1="67012" x2="58933" y2="75311"/>
                        <a14:backgroundMark x1="50400" y1="52697" x2="50400" y2="52697"/>
                        <a14:backgroundMark x1="56533" y1="69917" x2="56533" y2="69917"/>
                        <a14:backgroundMark x1="62533" y1="64523" x2="62533" y2="64523"/>
                        <a14:backgroundMark x1="78133" y1="70332" x2="78133" y2="70332"/>
                        <a14:backgroundMark x1="17333" y1="83402" x2="17333" y2="83402"/>
                        <a14:backgroundMark x1="17333" y1="86722" x2="17333" y2="86722"/>
                        <a14:backgroundMark x1="27467" y1="90456" x2="27467" y2="90456"/>
                        <a14:backgroundMark x1="82800" y1="14523" x2="82800" y2="14523"/>
                        <a14:backgroundMark x1="84267" y1="17220" x2="84267" y2="17220"/>
                        <a14:backgroundMark x1="88400" y1="15768" x2="88400" y2="15768"/>
                        <a14:backgroundMark x1="78667" y1="18257" x2="79600" y2="14108"/>
                        <a14:backgroundMark x1="81333" y1="17842" x2="83067" y2="13900"/>
                        <a14:backgroundMark x1="89067" y1="19087" x2="89067" y2="19087"/>
                        <a14:backgroundMark x1="75867" y1="19502" x2="75867" y2="19502"/>
                        <a14:backgroundMark x1="28533" y1="88589" x2="28533" y2="88589"/>
                        <a14:backgroundMark x1="18533" y1="80705" x2="18533" y2="80705"/>
                        <a14:backgroundMark x1="39867" y1="88382" x2="39867" y2="88382"/>
                        <a14:backgroundMark x1="75600" y1="72822" x2="75600" y2="72822"/>
                        <a14:backgroundMark x1="80000" y1="78216" x2="80000" y2="78216"/>
                        <a14:backgroundMark x1="73467" y1="74274" x2="73467" y2="74274"/>
                        <a14:backgroundMark x1="28533" y1="71992" x2="28533" y2="71992"/>
                        <a14:backgroundMark x1="88133" y1="32365" x2="88133" y2="32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6974" y="0"/>
            <a:ext cx="4327170" cy="2780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2042" y="810128"/>
            <a:ext cx="1203101" cy="1707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2042" y="4797152"/>
            <a:ext cx="6884454" cy="299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ru-RU" sz="7200" b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0" stA="50000" endPos="45500" dir="5400000" sy="-100000" algn="bl" rotWithShape="0"/>
                </a:effectLst>
              </a:rPr>
              <a:t>«Подрезанные</a:t>
            </a:r>
          </a:p>
          <a:p>
            <a:pPr lvl="0">
              <a:lnSpc>
                <a:spcPts val="7000"/>
              </a:lnSpc>
            </a:pPr>
            <a:r>
              <a:rPr lang="ru-RU" sz="7200" b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0" stA="50000" endPos="45500" dir="5400000" sy="-100000" algn="bl" rotWithShape="0"/>
                </a:effectLst>
              </a:rPr>
              <a:t>               крылья</a:t>
            </a:r>
            <a:r>
              <a:rPr lang="ru-RU" sz="72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0" stA="50000" endPos="45500" dir="5400000" sy="-100000" algn="bl" rotWithShape="0"/>
                </a:effectLst>
              </a:rPr>
              <a:t>»</a:t>
            </a:r>
            <a:endParaRPr lang="ru-RU" sz="5400" b="1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0" stA="50000" endPos="45500" dir="5400000" sy="-100000" algn="bl" rotWithShape="0"/>
              </a:effectLst>
            </a:endParaRPr>
          </a:p>
          <a:p>
            <a:r>
              <a:rPr lang="ru-RU" sz="7200" b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                </a:t>
            </a:r>
            <a:endParaRPr lang="ru-RU" sz="5400" b="1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00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65247" y="179998"/>
            <a:ext cx="8424000" cy="75600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0" rIns="91440" bIns="144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Болезни</a:t>
            </a:r>
            <a:r>
              <a:rPr lang="ru-RU" sz="6000" dirty="0" smtClean="0"/>
              <a:t> </a:t>
            </a:r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</a:t>
            </a:r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588990" cy="5043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1552394"/>
            <a:ext cx="50519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 кого есть здоровье,</a:t>
            </a:r>
          </a:p>
          <a:p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того есть надежда.</a:t>
            </a:r>
          </a:p>
          <a:p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кого есть надежда,</a:t>
            </a:r>
          </a:p>
          <a:p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того есть всё».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9" name="Соединительная линия уступом 8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Соединительная линия уступом 9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Управляющая кнопка: возврат 11">
            <a:hlinkClick r:id="rId3" action="ppaction://hlinksldjump" highlightClick="1"/>
          </p:cNvPr>
          <p:cNvSpPr/>
          <p:nvPr/>
        </p:nvSpPr>
        <p:spPr>
          <a:xfrm>
            <a:off x="8707455" y="6332012"/>
            <a:ext cx="278900" cy="360000"/>
          </a:xfrm>
          <a:prstGeom prst="actionButtonReturn">
            <a:avLst/>
          </a:prstGeom>
          <a:solidFill>
            <a:srgbClr val="92D050"/>
          </a:solidFill>
          <a:ln w="3175">
            <a:solidFill>
              <a:schemeClr val="tx1">
                <a:alpha val="64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1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процесс 9"/>
          <p:cNvSpPr/>
          <p:nvPr/>
        </p:nvSpPr>
        <p:spPr>
          <a:xfrm>
            <a:off x="0" y="0"/>
            <a:ext cx="4577247" cy="6858000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00" y="144000"/>
            <a:ext cx="8604000" cy="792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108000">
            <a:noAutofit/>
          </a:bodyPr>
          <a:lstStyle/>
          <a:p>
            <a:r>
              <a:rPr lang="ru-RU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Одиночество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СЕМЬЯ</a:t>
            </a:r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000" y="1260000"/>
            <a:ext cx="4142863" cy="3187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504" y="3471870"/>
            <a:ext cx="4256354" cy="3192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472514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Наркомания разрушает семьи — это подтвержденный факт! Наркомания, как паутина, впутывает в свои сети каждого члена семьи, несмотря ни на возраст, ни на крепкие отношения.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155" y="1268760"/>
            <a:ext cx="42404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Исследования показали, что близкие, теплые отношения между родителями и детьми-подростками - лучшая защита от наркотиков.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8" name="Соединительная линия уступом 7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Соединительная линия уступом 8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43710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531" y="1213397"/>
            <a:ext cx="3458304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9992" y="1213397"/>
            <a:ext cx="49218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Семья – это счастье, любовь и удача,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Семья – это летом поездки на дачу.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Семья – это праздник, семейные даты,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Подарки, покупки, приятные траты.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Рождение детей, первый шаг, первый лепет,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Мечты о хорошем, волнение и трепет.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Семья – это труд, друг о друге забота,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Семья – это много домашней работы.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Семья – это важно!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Семья – это сложно!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счастливо жить одному невозможно! </a:t>
            </a:r>
          </a:p>
        </p:txBody>
      </p:sp>
      <p:pic>
        <p:nvPicPr>
          <p:cNvPr id="19460" name="Picture 4" descr="C:\Users\Елена\Downloads\HCcy11p4N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755" y="3794719"/>
            <a:ext cx="4066237" cy="2874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7247" y="179998"/>
            <a:ext cx="8640000" cy="792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108000">
            <a:noAutofit/>
          </a:bodyPr>
          <a:lstStyle/>
          <a:p>
            <a:r>
              <a:rPr lang="ru-RU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Одиночество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СЕМЬЯ</a:t>
            </a:r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11" name="Соединительная линия уступом 10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Соединительная линия уступом 11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Управляющая кнопка: возврат 12">
            <a:hlinkClick r:id="rId4" action="ppaction://hlinksldjump" highlightClick="1"/>
          </p:cNvPr>
          <p:cNvSpPr/>
          <p:nvPr/>
        </p:nvSpPr>
        <p:spPr>
          <a:xfrm>
            <a:off x="8707455" y="6332012"/>
            <a:ext cx="278900" cy="360000"/>
          </a:xfrm>
          <a:prstGeom prst="actionButtonReturn">
            <a:avLst/>
          </a:prstGeom>
          <a:solidFill>
            <a:srgbClr val="92D050"/>
          </a:solidFill>
          <a:ln w="3175">
            <a:solidFill>
              <a:schemeClr val="tx1">
                <a:alpha val="64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211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47" y="194370"/>
            <a:ext cx="8784000" cy="828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0" bIns="180000">
            <a:noAutofit/>
          </a:bodyPr>
          <a:lstStyle/>
          <a:p>
            <a:r>
              <a:rPr lang="ru-RU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Тюрьма</a:t>
            </a:r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СВОБОДА</a:t>
            </a:r>
            <a:r>
              <a:rPr lang="ru-RU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529408"/>
            <a:ext cx="4576325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Наркомания и преступность неразрывно связаны, приобретение наркотиков, их хранение и транспортировка являются уголовными преступлениями, невозможно принимать наркотики, не преступая закон. </a:t>
            </a:r>
            <a:r>
              <a:rPr lang="ru-RU" sz="2000" dirty="0" smtClean="0">
                <a:solidFill>
                  <a:schemeClr val="bg1"/>
                </a:solidFill>
              </a:rPr>
              <a:t>Наркоманы </a:t>
            </a:r>
            <a:r>
              <a:rPr lang="ru-RU" sz="2000" dirty="0">
                <a:solidFill>
                  <a:schemeClr val="bg1"/>
                </a:solidFill>
              </a:rPr>
              <a:t>часто идут на преступления ради дозы наркотиков, не задумываясь о последствиях своих действий.  Кражи, мошенничество, грабежи - это наиболее часто распространенные преступления среди наркоманов. Наркомания толкает на занятия проституцией, торговлей наркотиками и неминуемо ведет человека к гибели.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000" y="1548391"/>
            <a:ext cx="4159018" cy="4752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7" name="Соединительная линия уступом 6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Соединительная линия уступом 7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Управляющая кнопка: возврат 8">
            <a:hlinkClick r:id="rId3" action="ppaction://hlinksldjump" highlightClick="1"/>
          </p:cNvPr>
          <p:cNvSpPr/>
          <p:nvPr/>
        </p:nvSpPr>
        <p:spPr>
          <a:xfrm>
            <a:off x="8707455" y="6332012"/>
            <a:ext cx="278900" cy="360000"/>
          </a:xfrm>
          <a:prstGeom prst="actionButtonReturn">
            <a:avLst/>
          </a:prstGeom>
          <a:solidFill>
            <a:srgbClr val="92D050"/>
          </a:solidFill>
          <a:ln w="3175">
            <a:solidFill>
              <a:schemeClr val="tx1">
                <a:alpha val="64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900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415" y="173589"/>
            <a:ext cx="8640000" cy="828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0" bIns="180000">
            <a:noAutofit/>
          </a:bodyPr>
          <a:lstStyle/>
          <a:p>
            <a:r>
              <a:rPr lang="ru-RU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Наркотики</a:t>
            </a:r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</a:t>
            </a:r>
            <a:r>
              <a:rPr lang="ru-RU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860" y="1196752"/>
            <a:ext cx="393362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7196" y="1628801"/>
            <a:ext cx="4614658" cy="4608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5320" y="371703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Помогает эффективно бороться и справляться со стрессом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Облегчает депрессию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Снижает нервозность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Способствует крепкому сну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8" name="Соединительная линия уступом 7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Соединительная линия уступом 8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95917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0"/>
            <a:ext cx="7651750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1994" y="2276872"/>
            <a:ext cx="31958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Влияние физической нагрузки на организм человека: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2628633" y="2290018"/>
            <a:ext cx="719191" cy="3698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131840" y="3212976"/>
            <a:ext cx="352286" cy="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17" name="Прямая со стрелкой 16"/>
          <p:cNvCxnSpPr/>
          <p:nvPr/>
        </p:nvCxnSpPr>
        <p:spPr>
          <a:xfrm>
            <a:off x="3131840" y="3873847"/>
            <a:ext cx="352286" cy="0"/>
          </a:xfrm>
          <a:prstGeom prst="straightConnector1">
            <a:avLst/>
          </a:prstGeom>
          <a:noFill/>
          <a:ln w="38100" cap="flat" cmpd="sng" algn="ctr">
            <a:solidFill>
              <a:srgbClr val="00FF00"/>
            </a:solidFill>
            <a:prstDash val="solid"/>
            <a:miter lim="800000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20" name="Прямая со стрелкой 19"/>
          <p:cNvCxnSpPr/>
          <p:nvPr/>
        </p:nvCxnSpPr>
        <p:spPr>
          <a:xfrm>
            <a:off x="2961355" y="4509120"/>
            <a:ext cx="497955" cy="196921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21" name="Прямая со стрелкой 20"/>
          <p:cNvCxnSpPr/>
          <p:nvPr/>
        </p:nvCxnSpPr>
        <p:spPr>
          <a:xfrm>
            <a:off x="2815739" y="5106256"/>
            <a:ext cx="643571" cy="400692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57247" y="204761"/>
            <a:ext cx="8640000" cy="828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0" bIns="180000">
            <a:noAutofit/>
          </a:bodyPr>
          <a:lstStyle/>
          <a:p>
            <a:r>
              <a:rPr lang="ru-RU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Наркотики</a:t>
            </a:r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</a:t>
            </a:r>
            <a:r>
              <a:rPr lang="ru-RU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13" name="Соединительная линия уступом 12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Соединительная линия уступом 13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07306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155906685"/>
              </p:ext>
            </p:extLst>
          </p:nvPr>
        </p:nvGraphicFramePr>
        <p:xfrm>
          <a:off x="2123728" y="1772816"/>
          <a:ext cx="7883745" cy="4251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бъект 2"/>
          <p:cNvSpPr txBox="1">
            <a:spLocks/>
          </p:cNvSpPr>
          <p:nvPr/>
        </p:nvSpPr>
        <p:spPr bwMode="auto">
          <a:xfrm>
            <a:off x="107504" y="2215178"/>
            <a:ext cx="2828589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Влияние физической нагрузки на организм человека: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2352604" y="2561834"/>
            <a:ext cx="739398" cy="128427"/>
          </a:xfrm>
          <a:prstGeom prst="straightConnector1">
            <a:avLst/>
          </a:prstGeom>
          <a:noFill/>
          <a:ln w="38100" cap="flat" cmpd="sng" algn="ctr">
            <a:solidFill>
              <a:srgbClr val="FF6600"/>
            </a:solidFill>
            <a:prstDash val="solid"/>
            <a:miter lim="800000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6" name="Прямая со стрелкой 5"/>
          <p:cNvCxnSpPr/>
          <p:nvPr/>
        </p:nvCxnSpPr>
        <p:spPr>
          <a:xfrm>
            <a:off x="2843808" y="3296832"/>
            <a:ext cx="294937" cy="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" name="Прямая со стрелкой 6"/>
          <p:cNvCxnSpPr/>
          <p:nvPr/>
        </p:nvCxnSpPr>
        <p:spPr>
          <a:xfrm>
            <a:off x="2722303" y="4053838"/>
            <a:ext cx="416442" cy="216024"/>
          </a:xfrm>
          <a:prstGeom prst="straightConnector1">
            <a:avLst/>
          </a:prstGeom>
          <a:noFill/>
          <a:ln w="38100" cap="flat" cmpd="sng" algn="ctr">
            <a:solidFill>
              <a:srgbClr val="00FF00"/>
            </a:solidFill>
            <a:prstDash val="solid"/>
            <a:miter lim="800000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8" name="Прямая со стрелкой 7"/>
          <p:cNvCxnSpPr/>
          <p:nvPr/>
        </p:nvCxnSpPr>
        <p:spPr>
          <a:xfrm>
            <a:off x="2586868" y="4803257"/>
            <a:ext cx="632201" cy="400692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7247" y="179998"/>
            <a:ext cx="8640000" cy="828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0" bIns="180000">
            <a:noAutofit/>
          </a:bodyPr>
          <a:lstStyle/>
          <a:p>
            <a:r>
              <a:rPr lang="ru-RU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Наркотики</a:t>
            </a:r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</a:t>
            </a:r>
            <a:r>
              <a:rPr lang="ru-RU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13" name="Соединительная линия уступом 12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Соединительная линия уступом 13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Управляющая кнопка: возврат 17">
            <a:hlinkClick r:id="rId6" action="ppaction://hlinksldjump" highlightClick="1"/>
          </p:cNvPr>
          <p:cNvSpPr/>
          <p:nvPr/>
        </p:nvSpPr>
        <p:spPr>
          <a:xfrm>
            <a:off x="8707455" y="6332012"/>
            <a:ext cx="278900" cy="360000"/>
          </a:xfrm>
          <a:prstGeom prst="actionButtonReturn">
            <a:avLst/>
          </a:prstGeom>
          <a:solidFill>
            <a:srgbClr val="92D050"/>
          </a:solidFill>
          <a:ln w="3175">
            <a:solidFill>
              <a:schemeClr val="tx1">
                <a:alpha val="64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800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14" y="179997"/>
            <a:ext cx="8712000" cy="684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36000">
            <a:noAutofit/>
          </a:bodyPr>
          <a:lstStyle/>
          <a:p>
            <a:r>
              <a:rPr lang="ru-RU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Наркотики</a:t>
            </a:r>
            <a:r>
              <a:rPr lang="ru-RU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 ДЕТЕЙ</a:t>
            </a:r>
            <a:r>
              <a:rPr lang="ru-RU" sz="4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2890768" cy="3960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0260" y="501317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Дети, рожденные женщинами, </a:t>
            </a:r>
            <a:endPara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которые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принимали наркотики во время беременности, могут оказаться мертворожденными или иметь многочисленные дефекты и уродство.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47103"/>
            <a:ext cx="4569338" cy="46555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7" name="Соединительная линия уступом 6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Соединительная линия уступом 7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89355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49870"/>
            <a:ext cx="4054748" cy="3044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7613" y="3710859"/>
            <a:ext cx="4068843" cy="290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90884" y="1162486"/>
            <a:ext cx="44279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Здоровые и счастливые дети – это так прекрасно!</a:t>
            </a:r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4016" y="412104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 большего желанья матерей,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 Счастье наблюдать своих детей!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нужно ли об этом нам скрывать,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все способны для того отдать?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Отдать! И заслонить от зла собой!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Сердцем! И Рассудком! И Душой!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 Ничего ценней на этом Свете 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каждой Матери, чем ее Дети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6000" y="192679"/>
            <a:ext cx="8712000" cy="68400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36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Наркотики</a:t>
            </a:r>
            <a:r>
              <a:rPr lang="ru-RU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 ДЕТЕЙ</a:t>
            </a:r>
            <a:r>
              <a:rPr lang="ru-RU" sz="4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13" name="Соединительная линия уступом 12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Соединительная линия уступом 13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Управляющая кнопка: возврат 14">
            <a:hlinkClick r:id="rId4" action="ppaction://hlinksldjump" highlightClick="1"/>
          </p:cNvPr>
          <p:cNvSpPr/>
          <p:nvPr/>
        </p:nvSpPr>
        <p:spPr>
          <a:xfrm>
            <a:off x="8707455" y="6332012"/>
            <a:ext cx="278900" cy="360000"/>
          </a:xfrm>
          <a:prstGeom prst="actionButtonReturn">
            <a:avLst/>
          </a:prstGeom>
          <a:solidFill>
            <a:srgbClr val="92D050"/>
          </a:solidFill>
          <a:ln w="3175">
            <a:solidFill>
              <a:schemeClr val="tx1">
                <a:alpha val="64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199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Блок-схема: процесс 12"/>
          <p:cNvSpPr/>
          <p:nvPr/>
        </p:nvSpPr>
        <p:spPr>
          <a:xfrm>
            <a:off x="0" y="0"/>
            <a:ext cx="4644008" cy="6858000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000" y="2026388"/>
            <a:ext cx="3530600" cy="4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61" name="Группа 2060"/>
          <p:cNvGrpSpPr/>
          <p:nvPr/>
        </p:nvGrpSpPr>
        <p:grpSpPr>
          <a:xfrm>
            <a:off x="180000" y="179999"/>
            <a:ext cx="8856987" cy="6588000"/>
            <a:chOff x="179512" y="188637"/>
            <a:chExt cx="8856987" cy="6480725"/>
          </a:xfrm>
        </p:grpSpPr>
        <p:cxnSp>
          <p:nvCxnSpPr>
            <p:cNvPr id="18" name="Соединительная линия уступом 17"/>
            <p:cNvCxnSpPr/>
            <p:nvPr/>
          </p:nvCxnSpPr>
          <p:spPr>
            <a:xfrm>
              <a:off x="179512" y="188638"/>
              <a:ext cx="8856987" cy="6480724"/>
            </a:xfrm>
            <a:prstGeom prst="bentConnector3">
              <a:avLst>
                <a:gd name="adj1" fmla="val -1077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Соединительная линия уступом 24"/>
            <p:cNvCxnSpPr/>
            <p:nvPr/>
          </p:nvCxnSpPr>
          <p:spPr>
            <a:xfrm rot="16200000" flipH="1">
              <a:off x="4535994" y="2168858"/>
              <a:ext cx="6480725" cy="2520283"/>
            </a:xfrm>
            <a:prstGeom prst="bentConnector3">
              <a:avLst>
                <a:gd name="adj1" fmla="val -52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79512" y="188638"/>
              <a:ext cx="2448272" cy="0"/>
            </a:xfrm>
            <a:prstGeom prst="line">
              <a:avLst/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4"/>
          <p:cNvGrpSpPr/>
          <p:nvPr/>
        </p:nvGrpSpPr>
        <p:grpSpPr>
          <a:xfrm>
            <a:off x="2267743" y="180000"/>
            <a:ext cx="1334407" cy="2231136"/>
            <a:chOff x="1779025" y="1676400"/>
            <a:chExt cx="1766455" cy="3051463"/>
          </a:xfrm>
        </p:grpSpPr>
        <p:cxnSp>
          <p:nvCxnSpPr>
            <p:cNvPr id="47" name="Straight Connector 42"/>
            <p:cNvCxnSpPr/>
            <p:nvPr/>
          </p:nvCxnSpPr>
          <p:spPr>
            <a:xfrm rot="16200000" flipH="1">
              <a:off x="1894332" y="2449068"/>
              <a:ext cx="2231136" cy="685800"/>
            </a:xfrm>
            <a:prstGeom prst="line">
              <a:avLst/>
            </a:prstGeom>
            <a:noFill/>
            <a:ln w="47625" cap="rnd" cmpd="sng" algn="ctr">
              <a:solidFill>
                <a:sysClr val="window" lastClr="FFFFFF">
                  <a:lumMod val="75000"/>
                </a:sysClr>
              </a:solidFill>
              <a:prstDash val="sysDot"/>
            </a:ln>
            <a:effectLst/>
          </p:spPr>
        </p:cxnSp>
        <p:sp>
          <p:nvSpPr>
            <p:cNvPr id="48" name="Oval 9"/>
            <p:cNvSpPr/>
            <p:nvPr/>
          </p:nvSpPr>
          <p:spPr>
            <a:xfrm>
              <a:off x="1779025" y="2961408"/>
              <a:ext cx="1766455" cy="1766455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isometricOffAxis1Top">
                <a:rot lat="17827249" lon="17266542" rev="4444445"/>
              </a:camera>
              <a:lightRig rig="threePt" dir="t"/>
            </a:scene3d>
            <a:sp3d extrusionH="44450">
              <a:bevelT w="69850" h="63500" prst="slope"/>
              <a:bevelB w="139700" h="635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Straight Connector 41"/>
            <p:cNvCxnSpPr/>
            <p:nvPr/>
          </p:nvCxnSpPr>
          <p:spPr>
            <a:xfrm rot="5400000">
              <a:off x="1208532" y="2449068"/>
              <a:ext cx="2231136" cy="685800"/>
            </a:xfrm>
            <a:prstGeom prst="line">
              <a:avLst/>
            </a:prstGeom>
            <a:noFill/>
            <a:ln w="47625" cap="rnd" cmpd="sng" algn="ctr">
              <a:solidFill>
                <a:sysClr val="window" lastClr="FFFFFF">
                  <a:lumMod val="75000"/>
                </a:sysClr>
              </a:solidFill>
              <a:prstDash val="sysDot"/>
            </a:ln>
            <a:effectLst/>
          </p:spPr>
        </p:cxnSp>
      </p:grpSp>
      <p:grpSp>
        <p:nvGrpSpPr>
          <p:cNvPr id="50" name="Group 45"/>
          <p:cNvGrpSpPr/>
          <p:nvPr/>
        </p:nvGrpSpPr>
        <p:grpSpPr>
          <a:xfrm>
            <a:off x="5634174" y="180000"/>
            <a:ext cx="1334407" cy="2231136"/>
            <a:chOff x="1779025" y="1676400"/>
            <a:chExt cx="1766455" cy="3051463"/>
          </a:xfrm>
        </p:grpSpPr>
        <p:cxnSp>
          <p:nvCxnSpPr>
            <p:cNvPr id="51" name="Straight Connector 46"/>
            <p:cNvCxnSpPr/>
            <p:nvPr/>
          </p:nvCxnSpPr>
          <p:spPr>
            <a:xfrm rot="16200000" flipH="1">
              <a:off x="1894332" y="2449068"/>
              <a:ext cx="2231136" cy="685800"/>
            </a:xfrm>
            <a:prstGeom prst="line">
              <a:avLst/>
            </a:prstGeom>
            <a:noFill/>
            <a:ln w="47625" cap="rnd" cmpd="sng" algn="ctr">
              <a:solidFill>
                <a:sysClr val="window" lastClr="FFFFFF">
                  <a:lumMod val="75000"/>
                </a:sysClr>
              </a:solidFill>
              <a:prstDash val="sysDot"/>
            </a:ln>
            <a:effectLst/>
          </p:spPr>
        </p:cxnSp>
        <p:sp>
          <p:nvSpPr>
            <p:cNvPr id="52" name="Oval 47"/>
            <p:cNvSpPr/>
            <p:nvPr/>
          </p:nvSpPr>
          <p:spPr>
            <a:xfrm>
              <a:off x="1779025" y="2961408"/>
              <a:ext cx="1766455" cy="1766455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isometricOffAxis1Top">
                <a:rot lat="17827249" lon="17266542" rev="4444445"/>
              </a:camera>
              <a:lightRig rig="threePt" dir="t"/>
            </a:scene3d>
            <a:sp3d extrusionH="44450">
              <a:bevelT w="69850" h="63500" prst="slope"/>
              <a:bevelB w="139700" h="635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" name="Straight Connector 48"/>
            <p:cNvCxnSpPr/>
            <p:nvPr/>
          </p:nvCxnSpPr>
          <p:spPr>
            <a:xfrm rot="5400000">
              <a:off x="1208532" y="2449068"/>
              <a:ext cx="2231136" cy="685800"/>
            </a:xfrm>
            <a:prstGeom prst="line">
              <a:avLst/>
            </a:prstGeom>
            <a:noFill/>
            <a:ln w="47625" cap="rnd" cmpd="sng" algn="ctr">
              <a:solidFill>
                <a:sysClr val="window" lastClr="FFFFFF">
                  <a:lumMod val="75000"/>
                </a:sysClr>
              </a:solidFill>
              <a:prstDash val="sysDot"/>
            </a:ln>
            <a:effectLst/>
          </p:spPr>
        </p:cxnSp>
      </p:grpSp>
      <p:sp>
        <p:nvSpPr>
          <p:cNvPr id="54" name="Oval 31"/>
          <p:cNvSpPr/>
          <p:nvPr/>
        </p:nvSpPr>
        <p:spPr>
          <a:xfrm>
            <a:off x="3924371" y="2352131"/>
            <a:ext cx="1490656" cy="1442812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>
            <a:outerShdw blurRad="190500" dist="114300" dir="7200000" sx="105000" sy="105000" algn="t" rotWithShape="0">
              <a:prstClr val="black">
                <a:alpha val="40000"/>
              </a:prstClr>
            </a:outerShdw>
          </a:effectLst>
          <a:scene3d>
            <a:camera prst="isometricOffAxis1Top">
              <a:rot lat="17931907" lon="17866408" rev="3914402"/>
            </a:camera>
            <a:lightRig rig="threePt" dir="t"/>
          </a:scene3d>
          <a:sp3d extrusionH="44450">
            <a:bevelT w="69850" h="12065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24"/>
          <p:cNvSpPr/>
          <p:nvPr/>
        </p:nvSpPr>
        <p:spPr>
          <a:xfrm>
            <a:off x="4608493" y="263803"/>
            <a:ext cx="122412" cy="2809734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6" name="Group 33"/>
          <p:cNvGrpSpPr/>
          <p:nvPr/>
        </p:nvGrpSpPr>
        <p:grpSpPr>
          <a:xfrm>
            <a:off x="2892003" y="73026"/>
            <a:ext cx="3524543" cy="331638"/>
            <a:chOff x="2583180" y="1554480"/>
            <a:chExt cx="3977640" cy="292608"/>
          </a:xfrm>
        </p:grpSpPr>
        <p:sp>
          <p:nvSpPr>
            <p:cNvPr id="57" name="Rounded Rectangle 29"/>
            <p:cNvSpPr/>
            <p:nvPr/>
          </p:nvSpPr>
          <p:spPr>
            <a:xfrm rot="16200000">
              <a:off x="4512564" y="-298704"/>
              <a:ext cx="118872" cy="397764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0" h="1270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ounded Rectangle 32"/>
            <p:cNvSpPr/>
            <p:nvPr/>
          </p:nvSpPr>
          <p:spPr>
            <a:xfrm>
              <a:off x="4425696" y="1554480"/>
              <a:ext cx="292608" cy="292608"/>
            </a:xfrm>
            <a:prstGeom prst="roundRect">
              <a:avLst>
                <a:gd name="adj" fmla="val 50000"/>
              </a:avLst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0" h="1270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835696" y="1136659"/>
            <a:ext cx="243668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50" normalizeH="0" baseline="0" noProof="0" dirty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смерть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292080" y="1023846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жизнь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115849" y="2564904"/>
            <a:ext cx="1299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7" name="Прямоугольник 2066"/>
          <p:cNvSpPr/>
          <p:nvPr/>
        </p:nvSpPr>
        <p:spPr>
          <a:xfrm>
            <a:off x="5508104" y="2193898"/>
            <a:ext cx="35080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 удивительно прекрасна,</a:t>
            </a:r>
          </a:p>
          <a:p>
            <a:pPr lvl="0"/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 чудо просто жить!</a:t>
            </a:r>
          </a:p>
          <a:p>
            <a:pPr lvl="0"/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Пришли на Землю не напрасно,</a:t>
            </a:r>
          </a:p>
          <a:p>
            <a:pPr lvl="0"/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жизнью надо дорожить.</a:t>
            </a:r>
          </a:p>
        </p:txBody>
      </p:sp>
    </p:spTree>
    <p:extLst>
      <p:ext uri="{BB962C8B-B14F-4D97-AF65-F5344CB8AC3E}">
        <p14:creationId xmlns:p14="http://schemas.microsoft.com/office/powerpoint/2010/main" xmlns="" val="2183876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-0.0446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1.11111E-6 0.0442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4468 L 4.16667E-6 0.0439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4421 L -1.11111E-6 -0.0446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Облако 56"/>
          <p:cNvSpPr/>
          <p:nvPr/>
        </p:nvSpPr>
        <p:spPr>
          <a:xfrm>
            <a:off x="185007" y="1832488"/>
            <a:ext cx="8784480" cy="4523170"/>
          </a:xfrm>
          <a:prstGeom prst="cloud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85000" lnSpcReduction="10000"/>
          </a:bodyPr>
          <a:lstStyle/>
          <a:p>
            <a:pPr lv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sz="4400" dirty="0">
                <a:solidFill>
                  <a:srgbClr val="0E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выполнена </a:t>
            </a:r>
            <a:r>
              <a:rPr lang="ru-RU" sz="4400" dirty="0" smtClean="0">
                <a:solidFill>
                  <a:srgbClr val="0E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ученицей 8 </a:t>
            </a:r>
            <a:r>
              <a:rPr lang="ru-RU" sz="4400" dirty="0">
                <a:solidFill>
                  <a:srgbClr val="0E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«А» класса </a:t>
            </a:r>
            <a:r>
              <a:rPr lang="ru-RU" sz="4400" dirty="0" smtClean="0">
                <a:solidFill>
                  <a:srgbClr val="0E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ГБОУ СОШ </a:t>
            </a:r>
            <a:r>
              <a:rPr lang="ru-RU" sz="4400" dirty="0">
                <a:solidFill>
                  <a:srgbClr val="0E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</a:t>
            </a:r>
            <a:r>
              <a:rPr lang="ru-RU" sz="4400" dirty="0" smtClean="0">
                <a:solidFill>
                  <a:srgbClr val="0E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568             </a:t>
            </a:r>
            <a:r>
              <a:rPr lang="ru-RU" sz="4400" i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Трошковой </a:t>
            </a:r>
            <a:r>
              <a:rPr lang="ru-RU" sz="4400" i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Натальей</a:t>
            </a:r>
          </a:p>
          <a:p>
            <a:pPr lv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sz="4400" dirty="0">
                <a:solidFill>
                  <a:srgbClr val="0E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Руководитель:                               </a:t>
            </a:r>
            <a:r>
              <a:rPr lang="ru-RU" sz="4400" i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 Наталья Николаевна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344457" y="204774"/>
            <a:ext cx="7359217" cy="2202780"/>
            <a:chOff x="629038" y="496661"/>
            <a:chExt cx="3139398" cy="1112739"/>
          </a:xfrm>
        </p:grpSpPr>
        <p:pic>
          <p:nvPicPr>
            <p:cNvPr id="21" name="Picture 2" descr="http://vitalik.info/pictures/photo/512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0" b="100000" l="0" r="100000">
                          <a14:foregroundMark x1="17556" y1="39375" x2="17556" y2="39375"/>
                          <a14:foregroundMark x1="17556" y1="33750" x2="16667" y2="60000"/>
                          <a14:foregroundMark x1="22667" y1="35625" x2="24889" y2="61250"/>
                          <a14:foregroundMark x1="14222" y1="80000" x2="20444" y2="72500"/>
                          <a14:foregroundMark x1="41556" y1="51250" x2="41556" y2="51250"/>
                          <a14:foregroundMark x1="42222" y1="69375" x2="92667" y2="73125"/>
                          <a14:foregroundMark x1="97778" y1="69375" x2="97778" y2="69375"/>
                          <a14:foregroundMark x1="97556" y1="78750" x2="97556" y2="78750"/>
                          <a14:foregroundMark x1="49556" y1="60625" x2="50000" y2="41875"/>
                          <a14:foregroundMark x1="57778" y1="56875" x2="58444" y2="43750"/>
                          <a14:backgroundMark x1="43778" y1="63750" x2="43778" y2="63750"/>
                          <a14:backgroundMark x1="45556" y1="73125" x2="45556" y2="73125"/>
                          <a14:backgroundMark x1="51111" y1="73125" x2="51111" y2="73125"/>
                          <a14:backgroundMark x1="54000" y1="75625" x2="54000" y2="75625"/>
                          <a14:backgroundMark x1="56889" y1="80625" x2="56889" y2="75625"/>
                          <a14:backgroundMark x1="56222" y1="66875" x2="57333" y2="80000"/>
                          <a14:backgroundMark x1="62444" y1="63125" x2="61556" y2="78750"/>
                          <a14:backgroundMark x1="64444" y1="73750" x2="64444" y2="73750"/>
                          <a14:backgroundMark x1="64889" y1="71875" x2="64889" y2="75000"/>
                          <a14:backgroundMark x1="76889" y1="60000" x2="78000" y2="82500"/>
                          <a14:backgroundMark x1="84000" y1="63125" x2="82889" y2="84375"/>
                          <a14:backgroundMark x1="87778" y1="58750" x2="88222" y2="89375"/>
                          <a14:backgroundMark x1="88222" y1="89375" x2="88222" y2="89375"/>
                          <a14:backgroundMark x1="43333" y1="68750" x2="42889" y2="61250"/>
                          <a14:backgroundMark x1="46667" y1="65625" x2="45333" y2="7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0747"/>
            <a:stretch/>
          </p:blipFill>
          <p:spPr bwMode="auto">
            <a:xfrm>
              <a:off x="629038" y="496661"/>
              <a:ext cx="1033507" cy="11127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662546" y="637531"/>
              <a:ext cx="2105890" cy="357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НЕТ наркотикам!</a:t>
              </a:r>
            </a:p>
          </p:txBody>
        </p:sp>
      </p:grpSp>
      <p:cxnSp>
        <p:nvCxnSpPr>
          <p:cNvPr id="32" name="Соединительная линия уступом 31"/>
          <p:cNvCxnSpPr/>
          <p:nvPr/>
        </p:nvCxnSpPr>
        <p:spPr>
          <a:xfrm>
            <a:off x="107504" y="120388"/>
            <a:ext cx="8939486" cy="6647610"/>
          </a:xfrm>
          <a:prstGeom prst="bentConnector3">
            <a:avLst>
              <a:gd name="adj1" fmla="val -214"/>
            </a:avLst>
          </a:prstGeom>
          <a:ln w="4762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/>
          <p:nvPr/>
        </p:nvCxnSpPr>
        <p:spPr>
          <a:xfrm rot="16200000" flipH="1">
            <a:off x="5711496" y="3432506"/>
            <a:ext cx="6659996" cy="10987"/>
          </a:xfrm>
          <a:prstGeom prst="bentConnector3">
            <a:avLst>
              <a:gd name="adj1" fmla="val 99458"/>
            </a:avLst>
          </a:prstGeom>
          <a:ln w="4762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/>
          <p:nvPr/>
        </p:nvCxnSpPr>
        <p:spPr>
          <a:xfrm>
            <a:off x="36000" y="108000"/>
            <a:ext cx="9000000" cy="24777"/>
          </a:xfrm>
          <a:prstGeom prst="bentConnector3">
            <a:avLst>
              <a:gd name="adj1" fmla="val 100097"/>
            </a:avLst>
          </a:prstGeom>
          <a:ln w="4762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8870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Блок-схема: процесс 12"/>
          <p:cNvSpPr/>
          <p:nvPr/>
        </p:nvSpPr>
        <p:spPr>
          <a:xfrm>
            <a:off x="0" y="0"/>
            <a:ext cx="4644008" cy="6858000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61" name="Группа 2060"/>
          <p:cNvGrpSpPr/>
          <p:nvPr/>
        </p:nvGrpSpPr>
        <p:grpSpPr>
          <a:xfrm>
            <a:off x="180000" y="179999"/>
            <a:ext cx="8856987" cy="6588000"/>
            <a:chOff x="179512" y="188637"/>
            <a:chExt cx="8856987" cy="6480725"/>
          </a:xfrm>
        </p:grpSpPr>
        <p:cxnSp>
          <p:nvCxnSpPr>
            <p:cNvPr id="18" name="Соединительная линия уступом 17"/>
            <p:cNvCxnSpPr/>
            <p:nvPr/>
          </p:nvCxnSpPr>
          <p:spPr>
            <a:xfrm>
              <a:off x="179512" y="188638"/>
              <a:ext cx="8856987" cy="6480724"/>
            </a:xfrm>
            <a:prstGeom prst="bentConnector3">
              <a:avLst>
                <a:gd name="adj1" fmla="val -1077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Соединительная линия уступом 24"/>
            <p:cNvCxnSpPr/>
            <p:nvPr/>
          </p:nvCxnSpPr>
          <p:spPr>
            <a:xfrm rot="16200000" flipH="1">
              <a:off x="4535994" y="2168858"/>
              <a:ext cx="6480725" cy="2520283"/>
            </a:xfrm>
            <a:prstGeom prst="bentConnector3">
              <a:avLst>
                <a:gd name="adj1" fmla="val -52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79512" y="188638"/>
              <a:ext cx="2448272" cy="0"/>
            </a:xfrm>
            <a:prstGeom prst="line">
              <a:avLst/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4"/>
          <p:cNvGrpSpPr/>
          <p:nvPr/>
        </p:nvGrpSpPr>
        <p:grpSpPr>
          <a:xfrm>
            <a:off x="2271329" y="180000"/>
            <a:ext cx="1334407" cy="2231136"/>
            <a:chOff x="1779025" y="1676400"/>
            <a:chExt cx="1766455" cy="3051463"/>
          </a:xfrm>
        </p:grpSpPr>
        <p:cxnSp>
          <p:nvCxnSpPr>
            <p:cNvPr id="47" name="Straight Connector 42"/>
            <p:cNvCxnSpPr/>
            <p:nvPr/>
          </p:nvCxnSpPr>
          <p:spPr>
            <a:xfrm rot="16200000" flipH="1">
              <a:off x="1894332" y="2449068"/>
              <a:ext cx="2231136" cy="685800"/>
            </a:xfrm>
            <a:prstGeom prst="line">
              <a:avLst/>
            </a:prstGeom>
            <a:noFill/>
            <a:ln w="47625" cap="rnd" cmpd="sng" algn="ctr">
              <a:solidFill>
                <a:sysClr val="window" lastClr="FFFFFF">
                  <a:lumMod val="75000"/>
                </a:sysClr>
              </a:solidFill>
              <a:prstDash val="sysDot"/>
            </a:ln>
            <a:effectLst/>
          </p:spPr>
        </p:cxnSp>
        <p:sp>
          <p:nvSpPr>
            <p:cNvPr id="48" name="Oval 9"/>
            <p:cNvSpPr/>
            <p:nvPr/>
          </p:nvSpPr>
          <p:spPr>
            <a:xfrm>
              <a:off x="1779025" y="2961408"/>
              <a:ext cx="1766455" cy="1766455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isometricOffAxis1Top">
                <a:rot lat="17827249" lon="17266542" rev="4444445"/>
              </a:camera>
              <a:lightRig rig="threePt" dir="t"/>
            </a:scene3d>
            <a:sp3d extrusionH="44450">
              <a:bevelT w="69850" h="63500" prst="slope"/>
              <a:bevelB w="139700" h="635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Straight Connector 41"/>
            <p:cNvCxnSpPr/>
            <p:nvPr/>
          </p:nvCxnSpPr>
          <p:spPr>
            <a:xfrm rot="5400000">
              <a:off x="1208532" y="2449068"/>
              <a:ext cx="2231136" cy="685800"/>
            </a:xfrm>
            <a:prstGeom prst="line">
              <a:avLst/>
            </a:prstGeom>
            <a:noFill/>
            <a:ln w="47625" cap="rnd" cmpd="sng" algn="ctr">
              <a:solidFill>
                <a:sysClr val="window" lastClr="FFFFFF">
                  <a:lumMod val="75000"/>
                </a:sysClr>
              </a:solidFill>
              <a:prstDash val="sysDot"/>
            </a:ln>
            <a:effectLst/>
          </p:spPr>
        </p:cxnSp>
      </p:grpSp>
      <p:grpSp>
        <p:nvGrpSpPr>
          <p:cNvPr id="50" name="Group 45"/>
          <p:cNvGrpSpPr/>
          <p:nvPr/>
        </p:nvGrpSpPr>
        <p:grpSpPr>
          <a:xfrm>
            <a:off x="5634174" y="180000"/>
            <a:ext cx="1334407" cy="2231136"/>
            <a:chOff x="1779025" y="1676400"/>
            <a:chExt cx="1766455" cy="3051463"/>
          </a:xfrm>
        </p:grpSpPr>
        <p:cxnSp>
          <p:nvCxnSpPr>
            <p:cNvPr id="51" name="Straight Connector 46"/>
            <p:cNvCxnSpPr/>
            <p:nvPr/>
          </p:nvCxnSpPr>
          <p:spPr>
            <a:xfrm rot="16200000" flipH="1">
              <a:off x="1894332" y="2449068"/>
              <a:ext cx="2231136" cy="685800"/>
            </a:xfrm>
            <a:prstGeom prst="line">
              <a:avLst/>
            </a:prstGeom>
            <a:noFill/>
            <a:ln w="47625" cap="rnd" cmpd="sng" algn="ctr">
              <a:solidFill>
                <a:sysClr val="window" lastClr="FFFFFF">
                  <a:lumMod val="75000"/>
                </a:sysClr>
              </a:solidFill>
              <a:prstDash val="sysDot"/>
            </a:ln>
            <a:effectLst/>
          </p:spPr>
        </p:cxnSp>
        <p:sp>
          <p:nvSpPr>
            <p:cNvPr id="52" name="Oval 47"/>
            <p:cNvSpPr/>
            <p:nvPr/>
          </p:nvSpPr>
          <p:spPr>
            <a:xfrm>
              <a:off x="1779025" y="2961408"/>
              <a:ext cx="1766455" cy="1766455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isometricOffAxis1Top">
                <a:rot lat="17827249" lon="17266542" rev="4444445"/>
              </a:camera>
              <a:lightRig rig="threePt" dir="t"/>
            </a:scene3d>
            <a:sp3d extrusionH="44450">
              <a:bevelT w="69850" h="63500" prst="slope"/>
              <a:bevelB w="139700" h="635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" name="Straight Connector 48"/>
            <p:cNvCxnSpPr/>
            <p:nvPr/>
          </p:nvCxnSpPr>
          <p:spPr>
            <a:xfrm rot="5400000">
              <a:off x="1208532" y="2449068"/>
              <a:ext cx="2231136" cy="685800"/>
            </a:xfrm>
            <a:prstGeom prst="line">
              <a:avLst/>
            </a:prstGeom>
            <a:noFill/>
            <a:ln w="47625" cap="rnd" cmpd="sng" algn="ctr">
              <a:solidFill>
                <a:sysClr val="window" lastClr="FFFFFF">
                  <a:lumMod val="75000"/>
                </a:sysClr>
              </a:solidFill>
              <a:prstDash val="sysDot"/>
            </a:ln>
            <a:effectLst/>
          </p:spPr>
        </p:cxnSp>
      </p:grpSp>
      <p:sp>
        <p:nvSpPr>
          <p:cNvPr id="54" name="Oval 31"/>
          <p:cNvSpPr/>
          <p:nvPr/>
        </p:nvSpPr>
        <p:spPr>
          <a:xfrm>
            <a:off x="3924371" y="2352131"/>
            <a:ext cx="1490656" cy="1442812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>
            <a:outerShdw blurRad="190500" dist="114300" dir="7200000" sx="105000" sy="105000" algn="t" rotWithShape="0">
              <a:prstClr val="black">
                <a:alpha val="40000"/>
              </a:prstClr>
            </a:outerShdw>
          </a:effectLst>
          <a:scene3d>
            <a:camera prst="isometricOffAxis1Top">
              <a:rot lat="17931907" lon="17866408" rev="3914402"/>
            </a:camera>
            <a:lightRig rig="threePt" dir="t"/>
          </a:scene3d>
          <a:sp3d extrusionH="44450">
            <a:bevelT w="69850" h="12065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24"/>
          <p:cNvSpPr/>
          <p:nvPr/>
        </p:nvSpPr>
        <p:spPr>
          <a:xfrm>
            <a:off x="4608493" y="263803"/>
            <a:ext cx="122412" cy="2809734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6" name="Group 33"/>
          <p:cNvGrpSpPr/>
          <p:nvPr/>
        </p:nvGrpSpPr>
        <p:grpSpPr>
          <a:xfrm>
            <a:off x="2892003" y="73026"/>
            <a:ext cx="3524543" cy="331638"/>
            <a:chOff x="2583180" y="1554480"/>
            <a:chExt cx="3977640" cy="292608"/>
          </a:xfrm>
        </p:grpSpPr>
        <p:sp>
          <p:nvSpPr>
            <p:cNvPr id="57" name="Rounded Rectangle 29"/>
            <p:cNvSpPr/>
            <p:nvPr/>
          </p:nvSpPr>
          <p:spPr>
            <a:xfrm rot="16200000">
              <a:off x="4512564" y="-298704"/>
              <a:ext cx="118872" cy="397764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0" h="1270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ounded Rectangle 32"/>
            <p:cNvSpPr/>
            <p:nvPr/>
          </p:nvSpPr>
          <p:spPr>
            <a:xfrm>
              <a:off x="4425696" y="1554480"/>
              <a:ext cx="292608" cy="292608"/>
            </a:xfrm>
            <a:prstGeom prst="roundRect">
              <a:avLst>
                <a:gd name="adj" fmla="val 50000"/>
              </a:avLst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0" h="1270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826797" y="1148709"/>
            <a:ext cx="243668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50" normalizeH="0" baseline="0" noProof="0" dirty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смерть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292080" y="1023846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жизнь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115849" y="2564904"/>
            <a:ext cx="1299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05653"/>
            <a:ext cx="3359150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669699" y="3645024"/>
            <a:ext cx="43672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 прекрасна и ярка,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 свободна и легка,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 есть солнечный рассвет,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 есть неба дивный свет,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 — улыбки и цветы,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 полнится красоты,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 есть ласка добрых слов,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 есть — дети и любовь!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3753" y="2049598"/>
            <a:ext cx="2442754" cy="181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Управляющая кнопка: возврат 27">
            <a:hlinkClick r:id="rId4" action="ppaction://hlinksldjump" highlightClick="1"/>
          </p:cNvPr>
          <p:cNvSpPr/>
          <p:nvPr/>
        </p:nvSpPr>
        <p:spPr>
          <a:xfrm>
            <a:off x="8707455" y="6332012"/>
            <a:ext cx="278900" cy="360000"/>
          </a:xfrm>
          <a:prstGeom prst="actionButtonReturn">
            <a:avLst/>
          </a:prstGeom>
          <a:solidFill>
            <a:srgbClr val="92D050"/>
          </a:solidFill>
          <a:ln w="3175">
            <a:solidFill>
              <a:schemeClr val="tx1">
                <a:alpha val="64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5731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-0.0446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1.11111E-6 0.0442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4468 L 4.16667E-6 0.0439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4421 L -1.11111E-6 -0.0446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00" y="108000"/>
            <a:ext cx="8712000" cy="1296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108000">
            <a:noAutofit/>
          </a:bodyPr>
          <a:lstStyle/>
          <a:p>
            <a:r>
              <a:rPr lang="ru-RU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пути наркотиков </a:t>
            </a:r>
            <a:r>
              <a:rPr lang="ru-RU" sz="4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</a:t>
            </a:r>
            <a:r>
              <a:rPr lang="ru-RU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пути Здорового </a:t>
            </a:r>
            <a:r>
              <a:rPr lang="ru-RU" sz="4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4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браза Жизни</a:t>
            </a:r>
            <a:r>
              <a:rPr lang="ru-RU" sz="4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099863" cy="2066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1675458"/>
            <a:ext cx="48552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человека в жизни есть</a:t>
            </a:r>
          </a:p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Привычек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много, их не счесть,</a:t>
            </a:r>
          </a:p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ты ленивым будешь,</a:t>
            </a:r>
          </a:p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Привычек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вредных не забудешь.</a:t>
            </a:r>
          </a:p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Дружи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спортом и зарядкой,</a:t>
            </a:r>
          </a:p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четким и правильным распорядком,</a:t>
            </a:r>
          </a:p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Здоровый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 не забудь</a:t>
            </a:r>
          </a:p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жизни будет светлым путь.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857" y="3789040"/>
            <a:ext cx="3831361" cy="2891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7" name="Соединительная линия уступом 6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Соединительная линия уступом 7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30375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00" y="108000"/>
            <a:ext cx="8604000" cy="900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432000" rIns="0" bIns="0">
            <a:normAutofit fontScale="90000"/>
          </a:bodyPr>
          <a:lstStyle/>
          <a:p>
            <a:r>
              <a:rPr lang="ru-RU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 наркотикам! Нет!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Объявляем бой наркомании всей!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хотим видеть счастье планеты детей.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враг угрожает здоровью людей,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Значит, зло пресеки и навечно убей!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 наркотикам! Нет!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Будь здоровой, Земля!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очищены будут от зелья поля!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в мире и в счастье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живут среди нас.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 наркотикам! Нет!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Призываем мы вас!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1138"/>
            <a:ext cx="3841928" cy="4042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6" name="Соединительная линия уступом 5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Соединительная линия уступом 6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13753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254035" y="2204864"/>
            <a:ext cx="8611755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Основными мероприятиями по ГБОУ школы №568, условиями которых является воспитание сознательного отношения к выбору Здорового образа жизни. Учиться правилу – Независимости!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Девиз: 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«Свобода - как воздух! Опираясь на себя достигают вершин!»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Являются: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56901" y="108000"/>
            <a:ext cx="7359217" cy="2202780"/>
            <a:chOff x="629038" y="496661"/>
            <a:chExt cx="3139398" cy="1112739"/>
          </a:xfrm>
        </p:grpSpPr>
        <p:pic>
          <p:nvPicPr>
            <p:cNvPr id="6" name="Picture 2" descr="http://vitalik.info/pictures/photo/512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0" b="100000" l="0" r="100000">
                          <a14:foregroundMark x1="17556" y1="39375" x2="17556" y2="39375"/>
                          <a14:foregroundMark x1="17556" y1="33750" x2="16667" y2="60000"/>
                          <a14:foregroundMark x1="22667" y1="35625" x2="24889" y2="61250"/>
                          <a14:foregroundMark x1="14222" y1="80000" x2="20444" y2="72500"/>
                          <a14:foregroundMark x1="41556" y1="51250" x2="41556" y2="51250"/>
                          <a14:foregroundMark x1="42222" y1="69375" x2="92667" y2="73125"/>
                          <a14:foregroundMark x1="97778" y1="69375" x2="97778" y2="69375"/>
                          <a14:foregroundMark x1="97556" y1="78750" x2="97556" y2="78750"/>
                          <a14:foregroundMark x1="49556" y1="60625" x2="50000" y2="41875"/>
                          <a14:foregroundMark x1="57778" y1="56875" x2="58444" y2="43750"/>
                          <a14:backgroundMark x1="43778" y1="63750" x2="43778" y2="63750"/>
                          <a14:backgroundMark x1="45556" y1="73125" x2="45556" y2="73125"/>
                          <a14:backgroundMark x1="51111" y1="73125" x2="51111" y2="73125"/>
                          <a14:backgroundMark x1="54000" y1="75625" x2="54000" y2="75625"/>
                          <a14:backgroundMark x1="56889" y1="80625" x2="56889" y2="75625"/>
                          <a14:backgroundMark x1="56222" y1="66875" x2="57333" y2="80000"/>
                          <a14:backgroundMark x1="62444" y1="63125" x2="61556" y2="78750"/>
                          <a14:backgroundMark x1="64444" y1="73750" x2="64444" y2="73750"/>
                          <a14:backgroundMark x1="64889" y1="71875" x2="64889" y2="75000"/>
                          <a14:backgroundMark x1="76889" y1="60000" x2="78000" y2="82500"/>
                          <a14:backgroundMark x1="84000" y1="63125" x2="82889" y2="84375"/>
                          <a14:backgroundMark x1="87778" y1="58750" x2="88222" y2="89375"/>
                          <a14:backgroundMark x1="88222" y1="89375" x2="88222" y2="89375"/>
                          <a14:backgroundMark x1="43333" y1="68750" x2="42889" y2="61250"/>
                          <a14:backgroundMark x1="46667" y1="65625" x2="45333" y2="7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0747"/>
            <a:stretch/>
          </p:blipFill>
          <p:spPr bwMode="auto">
            <a:xfrm>
              <a:off x="629038" y="496661"/>
              <a:ext cx="1033507" cy="11127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662546" y="637531"/>
              <a:ext cx="2105890" cy="295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НЕТ наркотикам!</a:t>
              </a:r>
            </a:p>
          </p:txBody>
        </p:sp>
      </p:grpSp>
      <p:cxnSp>
        <p:nvCxnSpPr>
          <p:cNvPr id="15" name="Соединительная линия уступом 14"/>
          <p:cNvCxnSpPr/>
          <p:nvPr/>
        </p:nvCxnSpPr>
        <p:spPr>
          <a:xfrm>
            <a:off x="107504" y="120388"/>
            <a:ext cx="8939486" cy="6647610"/>
          </a:xfrm>
          <a:prstGeom prst="bentConnector3">
            <a:avLst>
              <a:gd name="adj1" fmla="val -214"/>
            </a:avLst>
          </a:prstGeom>
          <a:ln w="4762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/>
          <p:nvPr/>
        </p:nvCxnSpPr>
        <p:spPr>
          <a:xfrm rot="16200000" flipH="1">
            <a:off x="5711496" y="3432506"/>
            <a:ext cx="6659996" cy="10987"/>
          </a:xfrm>
          <a:prstGeom prst="bentConnector3">
            <a:avLst>
              <a:gd name="adj1" fmla="val 99458"/>
            </a:avLst>
          </a:prstGeom>
          <a:ln w="4762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/>
          <p:nvPr/>
        </p:nvCxnSpPr>
        <p:spPr>
          <a:xfrm>
            <a:off x="36000" y="108000"/>
            <a:ext cx="9000000" cy="24777"/>
          </a:xfrm>
          <a:prstGeom prst="bentConnector3">
            <a:avLst>
              <a:gd name="adj1" fmla="val 100097"/>
            </a:avLst>
          </a:prstGeom>
          <a:ln w="4762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0508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36000" y="144043"/>
            <a:ext cx="9143999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960688" algn="l"/>
              </a:tabLst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Лекции: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«Профилактика химических зависимостей у детей и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подростков» (7-11 класс)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«Развитие человека и его здоровье» (5-7 класс)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«Профилактика наркозависимости специалистами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ЦПМСС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Красносельского района» 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Лекция студентов Университета МВД «Профилактика 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вредных привычек»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Имею право знать. Наркотики – современная форма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рабства» (8-11 класс) </a:t>
            </a:r>
          </a:p>
          <a:p>
            <a:pPr marL="228600" marR="0" lvl="0" indent="-22860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960688" algn="l"/>
              </a:tabLst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Конкурсы: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– презентаций по теме: «Вредные привычки. Человек, не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умеющий сказать НЕТ, должен быть назван рабом».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– плакатов «Мои жизненные приоритеты». Выступление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агитбригады «Мы за ЗОЖ!»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– рисунков «Мир без наркотиков!»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– Всероссийская акция «Нет наркотикам»</a:t>
            </a:r>
          </a:p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960688" algn="l"/>
              </a:tabLst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>
            <a:off x="107504" y="120388"/>
            <a:ext cx="8939486" cy="6647610"/>
          </a:xfrm>
          <a:prstGeom prst="bentConnector3">
            <a:avLst>
              <a:gd name="adj1" fmla="val -214"/>
            </a:avLst>
          </a:prstGeom>
          <a:ln w="4762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 rot="16200000" flipH="1">
            <a:off x="5711496" y="3432506"/>
            <a:ext cx="6659996" cy="10987"/>
          </a:xfrm>
          <a:prstGeom prst="bentConnector3">
            <a:avLst>
              <a:gd name="adj1" fmla="val 99458"/>
            </a:avLst>
          </a:prstGeom>
          <a:ln w="4762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>
            <a:off x="36000" y="108000"/>
            <a:ext cx="9000000" cy="24777"/>
          </a:xfrm>
          <a:prstGeom prst="bentConnector3">
            <a:avLst>
              <a:gd name="adj1" fmla="val 100097"/>
            </a:avLst>
          </a:prstGeom>
          <a:ln w="4762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8667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9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внимание!!!</a:t>
            </a:r>
            <a:endParaRPr lang="ru-RU" sz="8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64" b="11553"/>
          <a:stretch/>
        </p:blipFill>
        <p:spPr bwMode="auto">
          <a:xfrm>
            <a:off x="346858" y="3068960"/>
            <a:ext cx="8451742" cy="3029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Соединительная линия уступом 8"/>
          <p:cNvCxnSpPr/>
          <p:nvPr/>
        </p:nvCxnSpPr>
        <p:spPr>
          <a:xfrm>
            <a:off x="107504" y="120388"/>
            <a:ext cx="8939486" cy="6647610"/>
          </a:xfrm>
          <a:prstGeom prst="bentConnector3">
            <a:avLst>
              <a:gd name="adj1" fmla="val -214"/>
            </a:avLst>
          </a:prstGeom>
          <a:ln w="4762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/>
          <p:nvPr/>
        </p:nvCxnSpPr>
        <p:spPr>
          <a:xfrm rot="16200000" flipH="1">
            <a:off x="5711496" y="3432506"/>
            <a:ext cx="6659996" cy="10987"/>
          </a:xfrm>
          <a:prstGeom prst="bentConnector3">
            <a:avLst>
              <a:gd name="adj1" fmla="val 99458"/>
            </a:avLst>
          </a:prstGeom>
          <a:ln w="4762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>
            <a:off x="36000" y="108000"/>
            <a:ext cx="9000000" cy="24777"/>
          </a:xfrm>
          <a:prstGeom prst="bentConnector3">
            <a:avLst>
              <a:gd name="adj1" fmla="val 100097"/>
            </a:avLst>
          </a:prstGeom>
          <a:ln w="4762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0692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05464" cy="1431032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lnSpc>
                <a:spcPts val="4900"/>
              </a:lnSpc>
            </a:pPr>
            <a:r>
              <a:rPr lang="ru-RU" sz="5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Здоровому </a:t>
            </a:r>
            <a:r>
              <a:rPr lang="ru-RU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образу жизни -ДА!</a:t>
            </a:r>
            <a:r>
              <a:rPr lang="ru-RU" sz="5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b="1" dirty="0">
                <a:ln w="1270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Наркотикам </a:t>
            </a:r>
            <a:r>
              <a:rPr lang="ru-RU" sz="5300" b="1" dirty="0" smtClean="0">
                <a:ln w="1270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Нет</a:t>
            </a:r>
            <a:r>
              <a:rPr lang="ru-RU" sz="5300" b="1" dirty="0">
                <a:ln w="1270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28800"/>
            <a:ext cx="6995120" cy="5055912"/>
          </a:xfrm>
        </p:spPr>
        <p:txBody>
          <a:bodyPr numCol="2">
            <a:normAutofit fontScale="32500" lnSpcReduction="20000"/>
          </a:bodyPr>
          <a:lstStyle/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Здоровый образ жизни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Жил-был мальчик Коля,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Учился он слабо в школе.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Рано начал он курить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плохими ребятами дружбу водить.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ничем не увлекался,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Спортом он не занимался.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слабым учеником он в классе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то, что одноклассник Вася.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Учился Вася на отлично,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Везде он вёл себя прилично.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футбол и баскетбол играл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Чемпионом по теннису в школе стал.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класс учиться старается,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спортом занимается.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Хотим быть сильными, здоровыми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жизни к трудностям готовыми.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подросли и повзрослели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малышам даём совет: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Здоровому образу жизни -ДА!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Наркотикам -  Нет!</a:t>
            </a:r>
          </a:p>
          <a:p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085184"/>
            <a:ext cx="5308923" cy="1490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6" name="Соединительная линия уступом 5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Соединительная линия уступом 6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52688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5" cy="1620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684000" bIns="0">
            <a:normAutofit fontScale="90000"/>
          </a:bodyPr>
          <a:lstStyle/>
          <a:p>
            <a:pPr lvl="0" algn="l">
              <a:lnSpc>
                <a:spcPts val="5800"/>
              </a:lnSpc>
              <a:spcBef>
                <a:spcPct val="20000"/>
              </a:spcBef>
            </a:pPr>
            <a:r>
              <a:rPr lang="ru-RU" sz="6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Что </a:t>
            </a:r>
            <a:r>
              <a:rPr lang="ru-RU" sz="6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наркотик может сделать с тобой?</a:t>
            </a:r>
            <a:r>
              <a:rPr lang="ru-RU" sz="2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2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99381"/>
            <a:ext cx="7283152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наркотик может сделать с тобой?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может уничтожить твою душу…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может разрушить твое тело…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может лишить тебя свободы…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это тебе непонятно,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подробнее: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Твои мысли и чувства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уже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принадлежат тебе.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Твой разум засыпает, слабеет воля…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уже не в состоянии созидать и творить,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Зато натворить – пожалуйста.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Твое будущее – только внизу.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2015" y="1916832"/>
            <a:ext cx="3404796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6" name="Соединительная линия уступом 5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Соединительная линия уступом 6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86502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00" y="108000"/>
            <a:ext cx="8784000" cy="936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rIns="0" bIns="144000">
            <a:noAutofit/>
          </a:bodyPr>
          <a:lstStyle/>
          <a:p>
            <a:r>
              <a:rPr lang="ru-RU" sz="6000" b="1" dirty="0" smtClean="0">
                <a:ln w="12700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Какой путь выберешь ТЫ?</a:t>
            </a:r>
            <a:endParaRPr lang="ru-RU" sz="6000" b="1" dirty="0">
              <a:ln w="12700">
                <a:noFill/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444" y="1368687"/>
            <a:ext cx="7579605" cy="5045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1" name="Группа 30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5" name="Соединительная линия уступом 4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Соединительная линия уступом 5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88176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00" y="180000"/>
            <a:ext cx="8579296" cy="1116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0" bIns="180000"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 за тобой…</a:t>
            </a:r>
            <a:endParaRPr lang="ru-RU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229600" cy="511256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Зависимость или свобода?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Болезни или здоровье?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Одиночество или семья?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Тюрьма или свобода?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/>
              </a:rPr>
              <a:t>Наркотики или спорт?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Наркотики или здоровье 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детей?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action="ppaction://hlinksldjump"/>
              </a:rPr>
              <a:t>Смерть или жизнь?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 action="ppaction://hlinksldjump"/>
              </a:rPr>
              <a:t>По пути наркотиков или 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 action="ppaction://hlinksldjump"/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 action="ppaction://hlinksldjump"/>
              </a:rPr>
              <a:t>по пути Здорового Образа Жизни?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 descr="C:\Users\Елена\Downloads\3f1b3e360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8" t="15024" r="3764" b="17265"/>
          <a:stretch/>
        </p:blipFill>
        <p:spPr bwMode="auto">
          <a:xfrm>
            <a:off x="4932040" y="2132856"/>
            <a:ext cx="3994150" cy="3816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6" name="Соединительная линия уступом 5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Соединительная линия уступом 6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73127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/>
          <p:cNvSpPr/>
          <p:nvPr/>
        </p:nvSpPr>
        <p:spPr>
          <a:xfrm>
            <a:off x="0" y="0"/>
            <a:ext cx="4644008" cy="6858000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00" y="144000"/>
            <a:ext cx="8784000" cy="756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>
            <a:noAutofit/>
          </a:bodyPr>
          <a:lstStyle/>
          <a:p>
            <a:r>
              <a:rPr lang="ru-RU" sz="5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Зависимость</a:t>
            </a:r>
            <a:r>
              <a:rPr lang="ru-RU" sz="5600" dirty="0">
                <a:solidFill>
                  <a:prstClr val="black"/>
                </a:solidFill>
              </a:rPr>
              <a:t> </a:t>
            </a:r>
            <a:r>
              <a:rPr lang="ru-RU" sz="5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5600" dirty="0">
                <a:solidFill>
                  <a:prstClr val="black"/>
                </a:solidFill>
              </a:rPr>
              <a:t> </a:t>
            </a:r>
            <a:r>
              <a:rPr lang="ru-RU" sz="5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СВОБОДА</a:t>
            </a:r>
            <a:r>
              <a:rPr lang="ru-RU" sz="5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5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97"/>
          <a:stretch/>
        </p:blipFill>
        <p:spPr bwMode="auto">
          <a:xfrm>
            <a:off x="467544" y="1268760"/>
            <a:ext cx="2791995" cy="3842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614" y="5076175"/>
            <a:ext cx="45365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Наркомания</a:t>
            </a:r>
            <a:r>
              <a:rPr lang="ru-RU" sz="2400" b="1" dirty="0"/>
              <a:t> </a:t>
            </a:r>
            <a:r>
              <a:rPr lang="ru-RU" sz="2400" dirty="0" smtClean="0"/>
              <a:t>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 это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физическая и психологическая зависимость от наркосодержащих веществ, которая постепенно разрушает человеческий организм.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5442" y="1304586"/>
            <a:ext cx="3940170" cy="5292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7" name="Соединительная линия уступом 6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Соединительная линия уступом 7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25372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/>
          <p:cNvSpPr/>
          <p:nvPr/>
        </p:nvSpPr>
        <p:spPr>
          <a:xfrm>
            <a:off x="1" y="0"/>
            <a:ext cx="4355975" cy="6858000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00" y="144000"/>
            <a:ext cx="8640000" cy="792088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Зависимость</a:t>
            </a:r>
            <a:r>
              <a:rPr lang="ru-RU" sz="5400" dirty="0">
                <a:solidFill>
                  <a:prstClr val="black"/>
                </a:solidFill>
              </a:rPr>
              <a:t> </a:t>
            </a:r>
            <a:r>
              <a:rPr lang="ru-RU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5400" dirty="0">
                <a:solidFill>
                  <a:prstClr val="black"/>
                </a:solidFill>
              </a:rPr>
              <a:t> </a:t>
            </a: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СВОБОДА</a:t>
            </a:r>
            <a:r>
              <a:rPr lang="ru-RU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6" r="3775" b="4985"/>
          <a:stretch/>
        </p:blipFill>
        <p:spPr bwMode="auto">
          <a:xfrm>
            <a:off x="330499" y="1310858"/>
            <a:ext cx="3838996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0031" y="1364384"/>
            <a:ext cx="4390707" cy="47894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7" name="Соединительная линия уступом 6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Соединительная линия уступом 7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Управляющая кнопка: возврат 9">
            <a:hlinkClick r:id="rId6" action="ppaction://hlinksldjump" highlightClick="1"/>
          </p:cNvPr>
          <p:cNvSpPr/>
          <p:nvPr/>
        </p:nvSpPr>
        <p:spPr>
          <a:xfrm>
            <a:off x="8707455" y="6332012"/>
            <a:ext cx="278900" cy="360000"/>
          </a:xfrm>
          <a:prstGeom prst="actionButtonReturn">
            <a:avLst/>
          </a:prstGeom>
          <a:solidFill>
            <a:srgbClr val="92D050"/>
          </a:solidFill>
          <a:ln w="3175">
            <a:solidFill>
              <a:schemeClr val="tx1">
                <a:alpha val="64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388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процесс 7"/>
          <p:cNvSpPr/>
          <p:nvPr/>
        </p:nvSpPr>
        <p:spPr>
          <a:xfrm>
            <a:off x="0" y="0"/>
            <a:ext cx="4644008" cy="6858000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247" y="183252"/>
            <a:ext cx="8424000" cy="756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0" bIns="144000">
            <a:noAutofit/>
          </a:bodyPr>
          <a:lstStyle/>
          <a:p>
            <a:r>
              <a:rPr lang="ru-RU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Болезни</a:t>
            </a:r>
            <a:r>
              <a:rPr lang="ru-RU" sz="6000" dirty="0" smtClean="0"/>
              <a:t> </a:t>
            </a:r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</a:t>
            </a:r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268760"/>
            <a:ext cx="43204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самом деле болезней в результате употребления наркотиков великое множество, но стоит акцентировать свое внимание на трех, самых опасных от которых по статистике умирает примерно 90% процентов всех наркозависимых.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FF00"/>
                </a:solidFill>
              </a:rPr>
              <a:t>СПИД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FF00"/>
                </a:solidFill>
              </a:rPr>
              <a:t>Гепатит С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FF00"/>
                </a:solidFill>
              </a:rPr>
              <a:t>Цирроз печени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98" r="28455"/>
          <a:stretch/>
        </p:blipFill>
        <p:spPr bwMode="auto">
          <a:xfrm>
            <a:off x="4788024" y="1440953"/>
            <a:ext cx="4158114" cy="4733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07504" y="179997"/>
            <a:ext cx="8939489" cy="6588001"/>
            <a:chOff x="107504" y="179997"/>
            <a:chExt cx="8939489" cy="6588001"/>
          </a:xfrm>
        </p:grpSpPr>
        <p:cxnSp>
          <p:nvCxnSpPr>
            <p:cNvPr id="6" name="Соединительная линия уступом 5"/>
            <p:cNvCxnSpPr/>
            <p:nvPr/>
          </p:nvCxnSpPr>
          <p:spPr>
            <a:xfrm>
              <a:off x="107504" y="179998"/>
              <a:ext cx="8939486" cy="6588000"/>
            </a:xfrm>
            <a:prstGeom prst="bentConnector3">
              <a:avLst>
                <a:gd name="adj1" fmla="val -98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Соединительная линия уступом 6"/>
            <p:cNvCxnSpPr/>
            <p:nvPr/>
          </p:nvCxnSpPr>
          <p:spPr>
            <a:xfrm rot="5400000">
              <a:off x="5752990" y="3473996"/>
              <a:ext cx="6588001" cy="4"/>
            </a:xfrm>
            <a:prstGeom prst="bentConnector3">
              <a:avLst>
                <a:gd name="adj1" fmla="val 50000"/>
              </a:avLst>
            </a:prstGeom>
            <a:ln w="476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7166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0000B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1073</Words>
  <Application>Microsoft Office PowerPoint</Application>
  <PresentationFormat>Экран (4:3)</PresentationFormat>
  <Paragraphs>171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 Здоровому образу жизни -ДА! Наркотикам – Нет! </vt:lpstr>
      <vt:lpstr>Что наркотик может сделать с тобой? </vt:lpstr>
      <vt:lpstr>Какой путь выберешь ТЫ?</vt:lpstr>
      <vt:lpstr>Выбор за тобой…</vt:lpstr>
      <vt:lpstr>Зависимость или СВОБОДА?</vt:lpstr>
      <vt:lpstr>Зависимость или СВОБОДА?</vt:lpstr>
      <vt:lpstr>Болезни или ЗДОРОВЬЕ?</vt:lpstr>
      <vt:lpstr>Слайд 10</vt:lpstr>
      <vt:lpstr>Одиночество или СЕМЬЯ?</vt:lpstr>
      <vt:lpstr>Одиночество или СЕМЬЯ?</vt:lpstr>
      <vt:lpstr>Тюрьма или СВОБОДА?</vt:lpstr>
      <vt:lpstr>Наркотики или СПОРТ?</vt:lpstr>
      <vt:lpstr>Наркотики или СПОРТ?</vt:lpstr>
      <vt:lpstr>Наркотики или СПОРТ?</vt:lpstr>
      <vt:lpstr>Наркотики или ЗДОРОВЬЕ ДЕТЕЙ?</vt:lpstr>
      <vt:lpstr>Слайд 18</vt:lpstr>
      <vt:lpstr>Слайд 19</vt:lpstr>
      <vt:lpstr>Слайд 20</vt:lpstr>
      <vt:lpstr>По пути наркотиков или  по пути Здорового Образа Жизни?</vt:lpstr>
      <vt:lpstr>Нет наркотикам! Нет! </vt:lpstr>
      <vt:lpstr>Слайд 23</vt:lpstr>
      <vt:lpstr>Слайд 24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User</cp:lastModifiedBy>
  <cp:revision>86</cp:revision>
  <dcterms:created xsi:type="dcterms:W3CDTF">2015-04-23T08:18:10Z</dcterms:created>
  <dcterms:modified xsi:type="dcterms:W3CDTF">2015-04-28T07:50:23Z</dcterms:modified>
</cp:coreProperties>
</file>